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59" r:id="rId5"/>
    <p:sldId id="264" r:id="rId6"/>
    <p:sldId id="272" r:id="rId7"/>
    <p:sldId id="271" r:id="rId8"/>
    <p:sldId id="269" r:id="rId9"/>
    <p:sldId id="273" r:id="rId10"/>
    <p:sldId id="265" r:id="rId11"/>
    <p:sldId id="270" r:id="rId12"/>
    <p:sldId id="290" r:id="rId13"/>
    <p:sldId id="291" r:id="rId14"/>
    <p:sldId id="293" r:id="rId15"/>
    <p:sldId id="294" r:id="rId16"/>
    <p:sldId id="301" r:id="rId17"/>
    <p:sldId id="302" r:id="rId18"/>
    <p:sldId id="258" r:id="rId19"/>
    <p:sldId id="295" r:id="rId20"/>
    <p:sldId id="296" r:id="rId21"/>
    <p:sldId id="276" r:id="rId22"/>
    <p:sldId id="279" r:id="rId23"/>
    <p:sldId id="280" r:id="rId24"/>
    <p:sldId id="281" r:id="rId25"/>
    <p:sldId id="297" r:id="rId26"/>
    <p:sldId id="286" r:id="rId27"/>
    <p:sldId id="287" r:id="rId28"/>
    <p:sldId id="288" r:id="rId29"/>
    <p:sldId id="289" r:id="rId30"/>
    <p:sldId id="284" r:id="rId31"/>
    <p:sldId id="300" r:id="rId32"/>
    <p:sldId id="304" r:id="rId33"/>
    <p:sldId id="305" r:id="rId34"/>
    <p:sldId id="260" r:id="rId35"/>
    <p:sldId id="292" r:id="rId36"/>
    <p:sldId id="298" r:id="rId37"/>
    <p:sldId id="275" r:id="rId38"/>
    <p:sldId id="299" r:id="rId39"/>
    <p:sldId id="267" r:id="rId40"/>
    <p:sldId id="274" r:id="rId41"/>
    <p:sldId id="266" r:id="rId42"/>
    <p:sldId id="303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080F"/>
    <a:srgbClr val="0017E6"/>
    <a:srgbClr val="080808"/>
    <a:srgbClr val="00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52" autoAdjust="0"/>
    <p:restoredTop sz="94816" autoAdjust="0"/>
  </p:normalViewPr>
  <p:slideViewPr>
    <p:cSldViewPr snapToGrid="0">
      <p:cViewPr varScale="1">
        <p:scale>
          <a:sx n="67" d="100"/>
          <a:sy n="67" d="100"/>
        </p:scale>
        <p:origin x="10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50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14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87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48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83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026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94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16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23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7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55000">
              <a:schemeClr val="bg1"/>
            </a:gs>
            <a:gs pos="100000">
              <a:schemeClr val="bg1">
                <a:lumMod val="95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2A8C7-961B-4706-A67C-3FCC939076D8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B209B-86EE-408B-8A16-340E0DDCB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154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11" Type="http://schemas.microsoft.com/office/2007/relationships/hdphoto" Target="../media/hdphoto4.wdp"/><Relationship Id="rId5" Type="http://schemas.openxmlformats.org/officeDocument/2006/relationships/image" Target="../media/image28.jpeg"/><Relationship Id="rId10" Type="http://schemas.openxmlformats.org/officeDocument/2006/relationships/image" Target="../media/image32.png"/><Relationship Id="rId4" Type="http://schemas.microsoft.com/office/2007/relationships/hdphoto" Target="../media/hdphoto2.wdp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jpeg"/><Relationship Id="rId5" Type="http://schemas.openxmlformats.org/officeDocument/2006/relationships/image" Target="../media/image4.png"/><Relationship Id="rId10" Type="http://schemas.openxmlformats.org/officeDocument/2006/relationships/image" Target="../media/image52.jpeg"/><Relationship Id="rId4" Type="http://schemas.openxmlformats.org/officeDocument/2006/relationships/image" Target="../media/image47.jpeg"/><Relationship Id="rId9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rga.ru/catalog/podvesnye-zhelezootdeliteli/podvesnoy-magnitnyy-zhelezootdelitel-erga-smpa/" TargetMode="External"/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rga.ru/catalog/podvesnye-zhelezootdeliteli/podvesnoy-magnitnyy-zhelezootdelitel-erga-smpr/" TargetMode="Externa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hyperlink" Target="https://erga.ru/catalog/barabannye-separatory/ustanovka-magnitnaya-skrapoulavlivayushchaya-erga-ums/" TargetMode="External"/><Relationship Id="rId4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microsoft.com/office/2007/relationships/hdphoto" Target="../media/hdphoto7.wdp"/><Relationship Id="rId7" Type="http://schemas.openxmlformats.org/officeDocument/2006/relationships/image" Target="../media/image82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81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4.png"/><Relationship Id="rId7" Type="http://schemas.openxmlformats.org/officeDocument/2006/relationships/image" Target="../media/image6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jpeg"/><Relationship Id="rId5" Type="http://schemas.openxmlformats.org/officeDocument/2006/relationships/image" Target="../media/image86.png"/><Relationship Id="rId10" Type="http://schemas.openxmlformats.org/officeDocument/2006/relationships/image" Target="../media/image64.png"/><Relationship Id="rId4" Type="http://schemas.openxmlformats.org/officeDocument/2006/relationships/image" Target="../media/image85.png"/><Relationship Id="rId9" Type="http://schemas.openxmlformats.org/officeDocument/2006/relationships/hyperlink" Target="https://erga.ru/catalog/shkivnye-zhelezootdeliteli/shkivnoy-magnitnyy-zhelezootdelitel-erga-smb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erga.ru/catalog/barabannye-separatory/barabannyy-magnitnyy-separator-erga-bsm/" TargetMode="External"/><Relationship Id="rId3" Type="http://schemas.openxmlformats.org/officeDocument/2006/relationships/image" Target="../media/image89.png"/><Relationship Id="rId7" Type="http://schemas.openxmlformats.org/officeDocument/2006/relationships/image" Target="../media/image9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65.pn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6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rga.ru/catalog/barabannye-separatory/barabannyy-magnitnyy-separatory-erga-smbm/" TargetMode="Externa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99.jpeg"/><Relationship Id="rId7" Type="http://schemas.openxmlformats.org/officeDocument/2006/relationships/hyperlink" Target="https://erga.ru/catalog/valkovye-separatory/valkovyy-magnitnyy-separator-erga-smvi/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6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rga.ru/catalog/oborudovanie-dlya-laboratoriy/laboratornyy-kompleks-sukhogo-obogashcheniya-erga-bsm-smvi-/" TargetMode="Externa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09.png"/><Relationship Id="rId7" Type="http://schemas.openxmlformats.org/officeDocument/2006/relationships/hyperlink" Target="https://erga.ru/catalog/barabannye-separatory/mokryy-barabannyy-magnitnyy-separator-erga-mbs/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16.png"/><Relationship Id="rId7" Type="http://schemas.openxmlformats.org/officeDocument/2006/relationships/hyperlink" Target="https://erga.ru/catalog/barabannye-separatory/mokryy-barabannyy-magnitnyy-separator-erga-mbs-vi/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3.png"/><Relationship Id="rId7" Type="http://schemas.openxmlformats.org/officeDocument/2006/relationships/image" Target="../media/image7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microsoft.com/office/2007/relationships/hdphoto" Target="../media/hdphoto8.wdp"/><Relationship Id="rId10" Type="http://schemas.openxmlformats.org/officeDocument/2006/relationships/image" Target="../media/image64.png"/><Relationship Id="rId4" Type="http://schemas.openxmlformats.org/officeDocument/2006/relationships/image" Target="../media/image124.png"/><Relationship Id="rId9" Type="http://schemas.openxmlformats.org/officeDocument/2006/relationships/hyperlink" Target="https://erga.ru/catalog/valkovye-separatory/mokryy-valkovyy-separator-erga-pvm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27.png"/><Relationship Id="rId7" Type="http://schemas.openxmlformats.org/officeDocument/2006/relationships/hyperlink" Target="https://erga.ru/catalog/elektrostaticheskie-separatory/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4.png"/><Relationship Id="rId7" Type="http://schemas.openxmlformats.org/officeDocument/2006/relationships/image" Target="../media/image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10" Type="http://schemas.openxmlformats.org/officeDocument/2006/relationships/image" Target="../media/image64.png"/><Relationship Id="rId4" Type="http://schemas.openxmlformats.org/officeDocument/2006/relationships/image" Target="../media/image135.png"/><Relationship Id="rId9" Type="http://schemas.openxmlformats.org/officeDocument/2006/relationships/hyperlink" Target="https://erga.ru/catalog/promyshlennye-metallodetektory-erguard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hyperlink" Target="https://erga.ru/catalog/oborudovanie-dlya-laboratoriy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3" Type="http://schemas.openxmlformats.org/officeDocument/2006/relationships/image" Target="../media/image142.png"/><Relationship Id="rId21" Type="http://schemas.openxmlformats.org/officeDocument/2006/relationships/image" Target="../media/image160.jpe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5" Type="http://schemas.openxmlformats.org/officeDocument/2006/relationships/image" Target="../media/image164.png"/><Relationship Id="rId2" Type="http://schemas.openxmlformats.org/officeDocument/2006/relationships/image" Target="../media/image4.png"/><Relationship Id="rId16" Type="http://schemas.openxmlformats.org/officeDocument/2006/relationships/image" Target="../media/image155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JPG"/><Relationship Id="rId24" Type="http://schemas.openxmlformats.org/officeDocument/2006/relationships/image" Target="../media/image163.jpeg"/><Relationship Id="rId5" Type="http://schemas.openxmlformats.org/officeDocument/2006/relationships/image" Target="../media/image144.png"/><Relationship Id="rId15" Type="http://schemas.openxmlformats.org/officeDocument/2006/relationships/image" Target="../media/image154.png"/><Relationship Id="rId23" Type="http://schemas.openxmlformats.org/officeDocument/2006/relationships/image" Target="../media/image162.png"/><Relationship Id="rId10" Type="http://schemas.openxmlformats.org/officeDocument/2006/relationships/image" Target="../media/image149.png"/><Relationship Id="rId19" Type="http://schemas.openxmlformats.org/officeDocument/2006/relationships/image" Target="../media/image158.png"/><Relationship Id="rId4" Type="http://schemas.openxmlformats.org/officeDocument/2006/relationships/image" Target="../media/image143.png"/><Relationship Id="rId9" Type="http://schemas.openxmlformats.org/officeDocument/2006/relationships/image" Target="../media/image148.jpeg"/><Relationship Id="rId14" Type="http://schemas.openxmlformats.org/officeDocument/2006/relationships/image" Target="../media/image153.png"/><Relationship Id="rId22" Type="http://schemas.openxmlformats.org/officeDocument/2006/relationships/image" Target="../media/image1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7" Type="http://schemas.openxmlformats.org/officeDocument/2006/relationships/image" Target="../media/image1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8.jpeg"/><Relationship Id="rId5" Type="http://schemas.openxmlformats.org/officeDocument/2006/relationships/image" Target="../media/image167.jpeg"/><Relationship Id="rId4" Type="http://schemas.openxmlformats.org/officeDocument/2006/relationships/image" Target="../media/image16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70.jpeg"/><Relationship Id="rId7" Type="http://schemas.openxmlformats.org/officeDocument/2006/relationships/image" Target="../media/image17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jpeg"/><Relationship Id="rId5" Type="http://schemas.openxmlformats.org/officeDocument/2006/relationships/image" Target="../media/image172.jpeg"/><Relationship Id="rId4" Type="http://schemas.openxmlformats.org/officeDocument/2006/relationships/image" Target="../media/image171.jpeg"/><Relationship Id="rId9" Type="http://schemas.microsoft.com/office/2007/relationships/hdphoto" Target="../media/hdphoto9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17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jpe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npo.erga/" TargetMode="External"/><Relationship Id="rId13" Type="http://schemas.openxmlformats.org/officeDocument/2006/relationships/image" Target="../media/image184.png"/><Relationship Id="rId3" Type="http://schemas.openxmlformats.org/officeDocument/2006/relationships/image" Target="../media/image48.png"/><Relationship Id="rId7" Type="http://schemas.openxmlformats.org/officeDocument/2006/relationships/image" Target="../media/image181.png"/><Relationship Id="rId12" Type="http://schemas.openxmlformats.org/officeDocument/2006/relationships/hyperlink" Target="https://www.youtube.com/channel/UCZyCsEiMBSvy6cE8s3fFR2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stagram.com/erga.ru/" TargetMode="External"/><Relationship Id="rId11" Type="http://schemas.openxmlformats.org/officeDocument/2006/relationships/image" Target="../media/image183.png"/><Relationship Id="rId5" Type="http://schemas.openxmlformats.org/officeDocument/2006/relationships/image" Target="../media/image180.png"/><Relationship Id="rId15" Type="http://schemas.openxmlformats.org/officeDocument/2006/relationships/image" Target="../media/image185.png"/><Relationship Id="rId10" Type="http://schemas.openxmlformats.org/officeDocument/2006/relationships/hyperlink" Target="https://t.me/ERGA_Global" TargetMode="External"/><Relationship Id="rId4" Type="http://schemas.openxmlformats.org/officeDocument/2006/relationships/hyperlink" Target="https://wa.me/79105223065" TargetMode="External"/><Relationship Id="rId9" Type="http://schemas.openxmlformats.org/officeDocument/2006/relationships/image" Target="../media/image182.png"/><Relationship Id="rId14" Type="http://schemas.openxmlformats.org/officeDocument/2006/relationships/hyperlink" Target="https://erga.ru/catalog/podvesnye-zhelezootdeliteli/podvesnoy-magnitnyy-zhelezootdelitel-erga-smp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Настя\Desktop\plane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9033" y="730652"/>
            <a:ext cx="6984388" cy="50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1397" y="848321"/>
            <a:ext cx="2044599" cy="143927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86889" y="3582632"/>
            <a:ext cx="61458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200" b="1" cap="all" dirty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НАУЧНО-</a:t>
            </a:r>
          </a:p>
          <a:p>
            <a:pPr fontAlgn="base"/>
            <a:r>
              <a:rPr lang="ru-RU" sz="3200" b="1" cap="all" dirty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ПРОИЗВОДСТВЕННОЕ</a:t>
            </a:r>
          </a:p>
          <a:p>
            <a:pPr fontAlgn="base"/>
            <a:r>
              <a:rPr lang="ru-RU" sz="3200" b="1" cap="all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ОБЪЕДИНЕНИЕ </a:t>
            </a:r>
            <a:r>
              <a:rPr lang="ru-RU" sz="3200" b="1" cap="all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«ЭРГА»</a:t>
            </a:r>
            <a:endParaRPr lang="ru-RU" sz="3200" b="1" cap="all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17991" y="5574268"/>
            <a:ext cx="1342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ERGA.RU</a:t>
            </a:r>
            <a:endParaRPr lang="ru-RU" dirty="0">
              <a:solidFill>
                <a:srgbClr val="0017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67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6249167" y="5596194"/>
            <a:ext cx="4300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Крупнейший российский</a:t>
            </a:r>
          </a:p>
          <a:p>
            <a:pPr fontAlgn="base"/>
            <a:r>
              <a:rPr lang="ru-RU" sz="1600" b="1" dirty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производитель магнитных систем</a:t>
            </a:r>
          </a:p>
          <a:p>
            <a:pPr fontAlgn="base"/>
            <a:r>
              <a:rPr lang="ru-RU" sz="1600" b="1" dirty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промышленного оборудования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7543" y="5523619"/>
            <a:ext cx="1543936" cy="10167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115" y="34909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НАУЧНО-ПРОИЗВОДСТВЕННОЕ ОБЪЕДИНЕНИЕ «ЭРГА»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731676" y="1233393"/>
            <a:ext cx="5333737" cy="19270"/>
          </a:xfrm>
          <a:prstGeom prst="line">
            <a:avLst/>
          </a:prstGeom>
          <a:ln w="19050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0316" y="1360956"/>
            <a:ext cx="6256917" cy="39399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110" y="3947937"/>
            <a:ext cx="3319723" cy="1867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73" y="1828800"/>
            <a:ext cx="3368080" cy="1894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730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3728" y="258025"/>
            <a:ext cx="994115" cy="699556"/>
          </a:xfrm>
          <a:prstGeom prst="rect">
            <a:avLst/>
          </a:prstGeom>
        </p:spPr>
      </p:pic>
      <p:pic>
        <p:nvPicPr>
          <p:cNvPr id="5" name="Picture 2" descr="C:\Users\Настя\Desktop\plane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4057" y="2106848"/>
            <a:ext cx="6202711" cy="446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06200" y="2045261"/>
            <a:ext cx="1620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itchFamily="34" charset="0"/>
              </a:rPr>
              <a:t>1991</a:t>
            </a:r>
            <a:endParaRPr lang="ru-RU" sz="3200" dirty="0">
              <a:solidFill>
                <a:srgbClr val="F0080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03110" y="2045261"/>
            <a:ext cx="30683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25 000 м</a:t>
            </a:r>
            <a:r>
              <a:rPr lang="ru-RU" sz="3200" b="1" baseline="30000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ru-RU" sz="3200" baseline="30000" dirty="0">
              <a:solidFill>
                <a:srgbClr val="F0080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3116" y="2668859"/>
            <a:ext cx="2567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Год основания «‎ЭРГА»‎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53965" y="2660846"/>
            <a:ext cx="2975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Общая площадь предприятия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09460" y="4516808"/>
            <a:ext cx="3963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ISO 9001:2015</a:t>
            </a:r>
            <a:endParaRPr lang="ru-RU" sz="3200" dirty="0">
              <a:solidFill>
                <a:srgbClr val="F0080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96591" y="4493085"/>
            <a:ext cx="1697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&gt;200</a:t>
            </a:r>
            <a:endParaRPr lang="ru-RU" sz="3200" dirty="0">
              <a:solidFill>
                <a:srgbClr val="F0080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49763" y="5124443"/>
            <a:ext cx="30646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Система контроля качества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34209" y="5124443"/>
            <a:ext cx="36431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Квалифицированных сотрудников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502454" y="2668859"/>
            <a:ext cx="3010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Производства</a:t>
            </a: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оборудования</a:t>
            </a:r>
            <a:endParaRPr lang="ru-RU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377321" y="2045261"/>
            <a:ext cx="33105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Полный цикл </a:t>
            </a:r>
            <a:endParaRPr lang="ru-RU" sz="3000" b="1" dirty="0">
              <a:solidFill>
                <a:srgbClr val="F0080F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7405" y="41733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НАУЧНО-ПРОИЗВОДСТВЕННОЕ ОБЪЕДИНЕНИЕ «ЭРГА»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V="1">
            <a:off x="731676" y="1301633"/>
            <a:ext cx="5333737" cy="1927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5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990413" y="877387"/>
            <a:ext cx="5929383" cy="0"/>
          </a:xfrm>
          <a:prstGeom prst="line">
            <a:avLst/>
          </a:prstGeom>
          <a:ln w="19050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907104" y="32739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ru-RU" sz="2800" b="1" cap="all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НАШИ ТОРГОВЫЕ </a:t>
            </a:r>
            <a:r>
              <a:rPr lang="ru-RU" sz="28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МАРКИ</a:t>
            </a:r>
            <a:endParaRPr lang="ru-RU" sz="2800" b="1" cap="all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08823" y="3538786"/>
            <a:ext cx="10817906" cy="5453"/>
          </a:xfrm>
          <a:prstGeom prst="line">
            <a:avLst/>
          </a:prstGeom>
          <a:ln w="1905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777" y="1497169"/>
            <a:ext cx="1425377" cy="10030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557" y="3849683"/>
            <a:ext cx="907636" cy="17681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1135" y="3849683"/>
            <a:ext cx="853214" cy="176816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1369" y="4560319"/>
            <a:ext cx="2120631" cy="34689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339" y="4313139"/>
            <a:ext cx="2493269" cy="8412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0800" y="1848177"/>
            <a:ext cx="2248384" cy="30101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5635" y="1527231"/>
            <a:ext cx="1638836" cy="94291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539731" y="2806930"/>
            <a:ext cx="22733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Магнитные сепараторы </a:t>
            </a:r>
            <a:endParaRPr lang="ru-RU" sz="12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sz="1200" dirty="0" err="1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железоотделители</a:t>
            </a:r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ЭРГА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96069" y="2760689"/>
            <a:ext cx="20531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Электростатические 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сепараторы ЭЛКРОН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384395" y="2819296"/>
            <a:ext cx="2073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Комплексные решения 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RESOLINE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39966" y="5823839"/>
            <a:ext cx="2495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Промышленные </a:t>
            </a:r>
          </a:p>
          <a:p>
            <a:r>
              <a:rPr lang="ru-RU" sz="1200" dirty="0" err="1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металлодетекторы</a:t>
            </a:r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ERGUARD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69014" y="5823839"/>
            <a:ext cx="2481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Высокоскоростные генераторы и 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двигатели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ВЭЛМА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66921" y="5823839"/>
            <a:ext cx="18357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Динамические весы </a:t>
            </a:r>
            <a:endParaRPr lang="en-US" sz="12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200" dirty="0" err="1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чеквейер</a:t>
            </a:r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WECONT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45053" y="5823839"/>
            <a:ext cx="1866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Магнитные траверсы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АРМАГ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58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0535" y="417331"/>
            <a:ext cx="9786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400" b="1" dirty="0" smtClean="0">
                <a:solidFill>
                  <a:srgbClr val="0017E6"/>
                </a:solidFill>
                <a:latin typeface="Verdana" panose="020B0604030504040204" pitchFamily="34" charset="0"/>
              </a:rPr>
              <a:t>ЛИНИЯ ПРОИЗВОДСТВА СПЕЧЕННЫХ РЗМ МАГНИТОВ</a:t>
            </a:r>
            <a:endParaRPr lang="ru-RU" altLang="ru-RU" sz="2400" b="1" dirty="0">
              <a:solidFill>
                <a:srgbClr val="0017E6"/>
              </a:solidFill>
              <a:latin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45172" y="946454"/>
            <a:ext cx="9584201" cy="0"/>
          </a:xfrm>
          <a:prstGeom prst="line">
            <a:avLst/>
          </a:prstGeom>
          <a:ln w="25400">
            <a:solidFill>
              <a:srgbClr val="F0080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44" y="3846232"/>
            <a:ext cx="3563256" cy="2451105"/>
          </a:xfrm>
          <a:prstGeom prst="rect">
            <a:avLst/>
          </a:prstGeom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4038" y="1273609"/>
            <a:ext cx="3559626" cy="24074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6999" y="1277372"/>
            <a:ext cx="3527686" cy="24095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07" y="1273608"/>
            <a:ext cx="3553330" cy="24074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8580" y="3828171"/>
            <a:ext cx="3546631" cy="246916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8122009" y="4398984"/>
            <a:ext cx="39556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None/>
            </a:pPr>
            <a:r>
              <a:rPr lang="ru-RU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Многоступенчатая линия измельчения магнитного </a:t>
            </a: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порошка</a:t>
            </a:r>
            <a:endParaRPr lang="ru-RU" sz="1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122009" y="5029120"/>
            <a:ext cx="36249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Вакуумная печь спекания (</a:t>
            </a:r>
            <a:r>
              <a:rPr lang="ru-RU" sz="15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загрузка до 200кг</a:t>
            </a:r>
            <a:r>
              <a:rPr lang="ru-RU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VS-200R</a:t>
            </a:r>
            <a:endParaRPr lang="ru-RU" sz="15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22009" y="3768848"/>
            <a:ext cx="29386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Индукционно </a:t>
            </a: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вакуумная печь </a:t>
            </a:r>
            <a:r>
              <a:rPr lang="ru-RU" sz="1500" b="1" dirty="0">
                <a:solidFill>
                  <a:srgbClr val="F0080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100-150кг/сутки</a:t>
            </a:r>
            <a:r>
              <a:rPr lang="ru-RU" sz="15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122009" y="5650464"/>
            <a:ext cx="31826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Станки высокоточной алмазной резки</a:t>
            </a:r>
            <a:endParaRPr lang="ru-RU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109" y="3991468"/>
            <a:ext cx="119660" cy="13193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109" y="4629234"/>
            <a:ext cx="119660" cy="13193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109" y="5258208"/>
            <a:ext cx="119660" cy="131933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109" y="5860807"/>
            <a:ext cx="119660" cy="131933"/>
          </a:xfrm>
          <a:prstGeom prst="rect">
            <a:avLst/>
          </a:prstGeom>
        </p:spPr>
      </p:pic>
      <p:cxnSp>
        <p:nvCxnSpPr>
          <p:cNvPr id="34" name="Прямая соединительная линия 33"/>
          <p:cNvCxnSpPr/>
          <p:nvPr/>
        </p:nvCxnSpPr>
        <p:spPr>
          <a:xfrm flipV="1">
            <a:off x="7911005" y="6317159"/>
            <a:ext cx="3605739" cy="0"/>
          </a:xfrm>
          <a:prstGeom prst="line">
            <a:avLst/>
          </a:prstGeom>
          <a:ln w="1905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01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3105" y="417331"/>
            <a:ext cx="927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ПОСТОЯННО ОБНОВЛЯЕМЫЙ СТАНОЧНЫЙ ПАРК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56659" y="974661"/>
            <a:ext cx="9111411" cy="0"/>
          </a:xfrm>
          <a:prstGeom prst="line">
            <a:avLst/>
          </a:prstGeom>
          <a:ln w="25400">
            <a:solidFill>
              <a:srgbClr val="F0080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1251" y="1278181"/>
            <a:ext cx="3481060" cy="2317885"/>
          </a:xfrm>
          <a:prstGeom prst="rect">
            <a:avLst/>
          </a:prstGeom>
          <a:effectLst/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51" y="3723288"/>
            <a:ext cx="3479587" cy="2317886"/>
          </a:xfrm>
          <a:prstGeom prst="rect">
            <a:avLst/>
          </a:prstGeom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52" y="1278181"/>
            <a:ext cx="3479588" cy="23197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0770" y="1278181"/>
            <a:ext cx="3441275" cy="22945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251" y="3723287"/>
            <a:ext cx="3481060" cy="23207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0770" y="3723287"/>
            <a:ext cx="3441275" cy="231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8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8603" y="400290"/>
            <a:ext cx="1061386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3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УЧАСТОК СБОРКИ КРУПНОГАБАРИТНОГО ОБОРУДОВАНИЯ</a:t>
            </a:r>
            <a:endParaRPr lang="ru-RU" sz="23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98603" y="875594"/>
            <a:ext cx="10022655" cy="0"/>
          </a:xfrm>
          <a:prstGeom prst="line">
            <a:avLst/>
          </a:prstGeom>
          <a:ln w="25400">
            <a:solidFill>
              <a:srgbClr val="F0080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6" r="1707"/>
          <a:stretch/>
        </p:blipFill>
        <p:spPr>
          <a:xfrm>
            <a:off x="456659" y="1145361"/>
            <a:ext cx="3570218" cy="2349454"/>
          </a:xfrm>
          <a:prstGeom prst="rect">
            <a:avLst/>
          </a:prstGeom>
          <a:effec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140" y="3629431"/>
            <a:ext cx="3561426" cy="2440413"/>
          </a:xfrm>
          <a:prstGeom prst="rect">
            <a:avLst/>
          </a:prstGeom>
          <a:effectLst/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2255" y="1149075"/>
            <a:ext cx="3451907" cy="2345740"/>
          </a:xfrm>
          <a:prstGeom prst="rect">
            <a:avLst/>
          </a:prstGeom>
          <a:effec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196"/>
          <a:stretch/>
        </p:blipFill>
        <p:spPr>
          <a:xfrm>
            <a:off x="4162255" y="3629433"/>
            <a:ext cx="3451908" cy="2440413"/>
          </a:xfrm>
          <a:prstGeom prst="rect">
            <a:avLst/>
          </a:prstGeom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9541" y="1133007"/>
            <a:ext cx="3542712" cy="2361808"/>
          </a:xfrm>
          <a:prstGeom prst="rect">
            <a:avLst/>
          </a:prstGeom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9541" y="3629432"/>
            <a:ext cx="3542712" cy="244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6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114" y="417331"/>
            <a:ext cx="9822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УЧАСТКОМ АВТОМАТИКИ И ЭЛЕКТРОНИКИ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74526" y="963231"/>
            <a:ext cx="8743794" cy="0"/>
          </a:xfrm>
          <a:prstGeom prst="line">
            <a:avLst/>
          </a:prstGeom>
          <a:ln w="25400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344" y="3818140"/>
            <a:ext cx="3348617" cy="24005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5996" y="1322579"/>
            <a:ext cx="3406309" cy="2386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345" y="1322579"/>
            <a:ext cx="3348616" cy="23863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6218" y="3818139"/>
            <a:ext cx="3394452" cy="23861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4891" y="1322578"/>
            <a:ext cx="3592198" cy="239479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16" t="12779" r="5926" b="6432"/>
          <a:stretch/>
        </p:blipFill>
        <p:spPr>
          <a:xfrm>
            <a:off x="7604890" y="3818139"/>
            <a:ext cx="3592197" cy="241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114" y="417331"/>
            <a:ext cx="9822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ИНЖЕНЕРНО-ТЕХНИЧЕСКАЯ СЛУЖБА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74526" y="963231"/>
            <a:ext cx="8743794" cy="0"/>
          </a:xfrm>
          <a:prstGeom prst="line">
            <a:avLst/>
          </a:prstGeom>
          <a:ln w="25400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7651" y="1347420"/>
            <a:ext cx="3357630" cy="23355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306" y="1347422"/>
            <a:ext cx="3503342" cy="23355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0434" y="3817877"/>
            <a:ext cx="3491634" cy="22509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162" y="3817877"/>
            <a:ext cx="3364206" cy="22509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26" y="1347420"/>
            <a:ext cx="3359777" cy="23151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134" y="3808764"/>
            <a:ext cx="3391023" cy="226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4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5" descr="N:\Коммерческий отдел\Служба маркетинга\Общие файлы\ФОТО\НПО ЭРГА\Фото лаборатории\2018\IMG_281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4550" y="3375299"/>
            <a:ext cx="2596127" cy="1752172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28" name="Picture 4" descr="N:\Коммерческий отдел\Служба маркетинга\Общие файлы\ФОТО\НПО ЭРГА\Фото лаборатории\2018\IMG_280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3270" y="3369083"/>
            <a:ext cx="2511032" cy="1739946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3270" y="1405291"/>
            <a:ext cx="2504877" cy="1870468"/>
          </a:xfrm>
          <a:prstGeom prst="rect">
            <a:avLst/>
          </a:prstGeom>
          <a:effectLst/>
        </p:spPr>
      </p:pic>
      <p:sp>
        <p:nvSpPr>
          <p:cNvPr id="18" name="Прямоугольник 17"/>
          <p:cNvSpPr/>
          <p:nvPr/>
        </p:nvSpPr>
        <p:spPr>
          <a:xfrm>
            <a:off x="613114" y="5344342"/>
            <a:ext cx="9182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рамках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 лабораторных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исследований НПО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«ЭРГА» предлагает: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114" y="375766"/>
            <a:ext cx="81152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ЛИМИТС</a:t>
            </a:r>
            <a:r>
              <a:rPr lang="ru-RU" sz="24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ЛАБОРАТОРИЯ ИССЛЕДОВАНИЯ МИНЕРАЛЬНОГО И ТЕХНОГЕННОГО СЫРЬЯ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703966" y="1206763"/>
            <a:ext cx="7830433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945626" y="5861084"/>
            <a:ext cx="1783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Обогащение руд</a:t>
            </a:r>
            <a:endParaRPr lang="ru-RU" sz="1400" b="0" i="0" dirty="0">
              <a:solidFill>
                <a:srgbClr val="31313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92697" y="5861084"/>
            <a:ext cx="20932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Переработка шлаков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549075" y="5861084"/>
            <a:ext cx="2009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Сепарация вторсырья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421907" y="5861084"/>
            <a:ext cx="2299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Очистка пищевого сырья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676" y="5999639"/>
            <a:ext cx="178308" cy="19659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764" y="5999639"/>
            <a:ext cx="178308" cy="1965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496" y="5999639"/>
            <a:ext cx="178308" cy="19659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6799" y="5999639"/>
            <a:ext cx="178308" cy="196596"/>
          </a:xfrm>
          <a:prstGeom prst="rect">
            <a:avLst/>
          </a:prstGeom>
        </p:spPr>
      </p:pic>
      <p:pic>
        <p:nvPicPr>
          <p:cNvPr id="26" name="Picture 3" descr="C:\Users\Никитина\Desktop\IMG_3485_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4550" y="1399513"/>
            <a:ext cx="2596127" cy="188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 flipV="1">
            <a:off x="703966" y="5713674"/>
            <a:ext cx="8118759" cy="2771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816" y="1392330"/>
            <a:ext cx="2833932" cy="1896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815" y="3381412"/>
            <a:ext cx="2833933" cy="17399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062" y="1400365"/>
            <a:ext cx="2819890" cy="18803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062" y="3381412"/>
            <a:ext cx="2807642" cy="173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4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557695" y="5060745"/>
            <a:ext cx="91120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Производим широкий ассортимент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оборудования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114" y="417331"/>
            <a:ext cx="6370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оборудование НПО «эрга»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90111" y="878996"/>
            <a:ext cx="5898572" cy="41565"/>
          </a:xfrm>
          <a:prstGeom prst="line">
            <a:avLst/>
          </a:prstGeom>
          <a:ln w="25400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876351" y="5759577"/>
            <a:ext cx="2641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Магнитные сепараторы и </a:t>
            </a:r>
            <a:r>
              <a:rPr lang="ru-RU" sz="1400" dirty="0" err="1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железоотделители</a:t>
            </a:r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ЭРГА</a:t>
            </a:r>
            <a:endParaRPr lang="ru-RU" sz="1400" b="0" i="0" dirty="0">
              <a:solidFill>
                <a:srgbClr val="080808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77611" y="5651855"/>
            <a:ext cx="2014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Промышленные </a:t>
            </a:r>
            <a:r>
              <a:rPr lang="ru-RU" sz="1400" dirty="0" err="1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металлодетекторы</a:t>
            </a:r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ERGUARD</a:t>
            </a:r>
            <a:endParaRPr lang="ru-RU" sz="1400" dirty="0">
              <a:solidFill>
                <a:srgbClr val="08080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34075" y="5759577"/>
            <a:ext cx="1758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Комплексные решения</a:t>
            </a:r>
            <a:endParaRPr lang="ru-RU" sz="1400" dirty="0">
              <a:solidFill>
                <a:srgbClr val="08080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66" y="5922889"/>
            <a:ext cx="178308" cy="19659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683" y="5922889"/>
            <a:ext cx="178308" cy="1965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0047" y="5922889"/>
            <a:ext cx="178308" cy="196596"/>
          </a:xfrm>
          <a:prstGeom prst="rect">
            <a:avLst/>
          </a:prstGeom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620836" y="5497543"/>
            <a:ext cx="107200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850369" y="5759577"/>
            <a:ext cx="25308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Электростатические сепараторы ЭЛКРОН</a:t>
            </a:r>
            <a:endParaRPr lang="ru-RU" sz="1400" b="0" i="0" dirty="0">
              <a:solidFill>
                <a:srgbClr val="080808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4854" y="5922889"/>
            <a:ext cx="178308" cy="196596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388090" y="1478846"/>
            <a:ext cx="2635478" cy="3325091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226417" y="1478846"/>
            <a:ext cx="2635478" cy="3325091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9064744" y="1478846"/>
            <a:ext cx="2635478" cy="3325091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49763" y="1478846"/>
            <a:ext cx="2635478" cy="3325091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4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0822" y="1095335"/>
            <a:ext cx="5976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Verdana" pitchFamily="34" charset="0"/>
                <a:ea typeface="Verdana" pitchFamily="34" charset="0"/>
              </a:rPr>
              <a:t>Для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извлечения крупных металлических включений из материала, движущегося по конвейеру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565497" y="850213"/>
            <a:ext cx="6643410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65497" y="6331224"/>
            <a:ext cx="525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Извлечение сильномагнитных включений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52833" y="6288606"/>
            <a:ext cx="69062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5497" y="350808"/>
            <a:ext cx="7066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Магнитные </a:t>
            </a:r>
            <a:r>
              <a:rPr lang="ru-RU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железоотделители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СМПА</a:t>
            </a:r>
            <a:endParaRPr lang="ru-RU" sz="2000" b="1" i="0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5855" y="322084"/>
            <a:ext cx="853533" cy="600629"/>
          </a:xfrm>
          <a:prstGeom prst="rect">
            <a:avLst/>
          </a:prstGeom>
        </p:spPr>
      </p:pic>
      <p:pic>
        <p:nvPicPr>
          <p:cNvPr id="20" name="Picture 2" descr="D:\Работа дома\работа дома\САЙТ\фото поборка\сепараторы\сепараторы\СМПА\СМПА (1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6344" y="563153"/>
            <a:ext cx="2481029" cy="167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Работа дома\работа дома\САЙТ\фото поборка\сепараторы\сепараторы\СМПА\СМПА (6)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6344" y="2405343"/>
            <a:ext cx="2481028" cy="166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D:\Работа дома\работа дома\САЙТ\фото поборка\сепараторы\сепараторы\СМПА\СМПА (10)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6344" y="4230754"/>
            <a:ext cx="2481028" cy="166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833" y="3538954"/>
            <a:ext cx="2933897" cy="23471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4" descr="D:\Работа дома\работа дома\САЙТ\фото на сайт\Фото для сайта\Фото для сайта\магнитные сепараторы\СМПА nord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138">
            <a:off x="3041340" y="2172042"/>
            <a:ext cx="4094167" cy="269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1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62050" y="2850382"/>
            <a:ext cx="9185564" cy="333513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27894" y="781431"/>
            <a:ext cx="6496659" cy="21877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52833" y="6276377"/>
            <a:ext cx="9380629" cy="54847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65497" y="961537"/>
            <a:ext cx="954688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Эффективная работа в сложных условиях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Мощная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на основе постоянных магнитов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Надёжные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комплектующие от ведущих мировых производителей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Диапазон рабочих температур </a:t>
            </a:r>
            <a:r>
              <a:rPr lang="ru-RU" sz="1600" b="1" dirty="0">
                <a:solidFill>
                  <a:srgbClr val="0017E6"/>
                </a:solidFill>
                <a:latin typeface="Verdana" pitchFamily="34" charset="0"/>
                <a:ea typeface="Verdana" pitchFamily="34" charset="0"/>
              </a:rPr>
              <a:t>от -40°С до +60°С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Защита дробилки, шредера от поломок и преждевременного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износа</a:t>
            </a:r>
            <a:endParaRPr lang="ru-RU" sz="16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5497" y="6331224"/>
            <a:ext cx="525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Извлечение сильномагнитных включений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5497" y="350808"/>
            <a:ext cx="7066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Магнитные </a:t>
            </a:r>
            <a:r>
              <a:rPr lang="ru-RU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железоотделители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СМПА</a:t>
            </a:r>
            <a:endParaRPr lang="ru-RU" sz="2000" b="1" i="0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66706" y="2929453"/>
            <a:ext cx="5598343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srgbClr val="0017E6"/>
                </a:solidFill>
                <a:latin typeface="Verdana" pitchFamily="34" charset="0"/>
                <a:ea typeface="Verdana" pitchFamily="34" charset="0"/>
              </a:rPr>
              <a:t>Технические характеристики</a:t>
            </a:r>
            <a:endParaRPr lang="ru-RU" sz="1200" b="1" dirty="0">
              <a:solidFill>
                <a:srgbClr val="0017E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958896"/>
              </p:ext>
            </p:extLst>
          </p:nvPr>
        </p:nvGraphicFramePr>
        <p:xfrm>
          <a:off x="2292374" y="3256340"/>
          <a:ext cx="8347006" cy="233077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44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6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38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</a:rPr>
                        <a:t>Модель оборудования</a:t>
                      </a: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Скорость движения конвейерной ленты, м/с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Глубина извлечения*, мм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Вес извлекаемого металла, до кг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solidFill>
                            <a:srgbClr val="032BC9"/>
                          </a:solidFill>
                          <a:effectLst/>
                          <a:latin typeface="Verdana" pitchFamily="34" charset="0"/>
                          <a:ea typeface="Verdana" pitchFamily="34" charset="0"/>
                        </a:rPr>
                        <a:t>ЭРГА</a:t>
                      </a:r>
                      <a:r>
                        <a:rPr lang="ru-RU" sz="1100" b="1" baseline="0" dirty="0" smtClean="0">
                          <a:solidFill>
                            <a:srgbClr val="032BC9"/>
                          </a:solidFill>
                          <a:effectLst/>
                          <a:latin typeface="Verdana" pitchFamily="34" charset="0"/>
                          <a:ea typeface="Verdana" pitchFamily="34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rgbClr val="D20000"/>
                          </a:solidFill>
                          <a:effectLst/>
                          <a:latin typeface="Verdana" pitchFamily="34" charset="0"/>
                          <a:ea typeface="Verdana" pitchFamily="34" charset="0"/>
                        </a:rPr>
                        <a:t>СМПА</a:t>
                      </a:r>
                      <a:endParaRPr lang="ru-RU" sz="1100" b="1" dirty="0">
                        <a:solidFill>
                          <a:srgbClr val="D20000"/>
                        </a:solidFill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1,5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300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10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16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32BC9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ЭРГА </a:t>
                      </a:r>
                      <a:r>
                        <a:rPr lang="ru-RU" sz="1100" b="1" dirty="0" smtClean="0">
                          <a:solidFill>
                            <a:srgbClr val="D2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СМПА-М</a:t>
                      </a:r>
                      <a:endParaRPr lang="ru-RU" sz="1100" b="1" dirty="0">
                        <a:solidFill>
                          <a:srgbClr val="D2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2,0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350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25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16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32BC9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ЭРГА </a:t>
                      </a:r>
                      <a:r>
                        <a:rPr lang="ru-RU" sz="1100" b="1" dirty="0" smtClean="0">
                          <a:solidFill>
                            <a:srgbClr val="D2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СМПА-ТМ</a:t>
                      </a:r>
                      <a:endParaRPr lang="ru-RU" sz="1100" b="1" dirty="0">
                        <a:solidFill>
                          <a:srgbClr val="D2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3,0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450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50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16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32BC9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ЭРГА </a:t>
                      </a:r>
                      <a:r>
                        <a:rPr lang="ru-RU" sz="1100" b="1" dirty="0" smtClean="0">
                          <a:solidFill>
                            <a:srgbClr val="D2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СМПА-</a:t>
                      </a:r>
                      <a:r>
                        <a:rPr lang="en-US" sz="1100" b="1" dirty="0" smtClean="0">
                          <a:solidFill>
                            <a:srgbClr val="D2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TS</a:t>
                      </a:r>
                      <a:endParaRPr lang="ru-RU" sz="1100" b="1" dirty="0">
                        <a:solidFill>
                          <a:srgbClr val="D2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3,0 </a:t>
                      </a:r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и</a:t>
                      </a:r>
                      <a:r>
                        <a:rPr lang="ru-RU" sz="1100" b="1" baseline="0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 более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550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dirty="0" smtClean="0">
                          <a:effectLst/>
                          <a:latin typeface="Verdana" pitchFamily="34" charset="0"/>
                          <a:ea typeface="Verdana" pitchFamily="34" charset="0"/>
                        </a:rPr>
                        <a:t>60</a:t>
                      </a:r>
                      <a:endParaRPr lang="ru-RU" sz="1100" b="1" dirty="0">
                        <a:effectLst/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 marL="52997" marR="52997" marT="132493" marB="132493" anchor="ctr">
                    <a:lnL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375070" y="5636998"/>
            <a:ext cx="6858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200" i="1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 Указанные значения зависят от геометрии и материала извлекаемых включений, </a:t>
            </a:r>
            <a:r>
              <a:rPr lang="ru-RU" sz="1200" i="1" dirty="0" smtClean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скорости </a:t>
            </a:r>
            <a:r>
              <a:rPr lang="ru-RU" sz="1200" i="1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движения материала (ленты ЛК), веса материала</a:t>
            </a:r>
            <a:endParaRPr lang="ru-RU" sz="1200" b="0" i="1" dirty="0">
              <a:solidFill>
                <a:srgbClr val="31313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 flipV="1">
            <a:off x="565497" y="850213"/>
            <a:ext cx="6643410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65497" y="6331224"/>
            <a:ext cx="525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Извлечение сильномагнитных включений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52833" y="6276377"/>
            <a:ext cx="69062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5497" y="350808"/>
            <a:ext cx="7066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Магнитные </a:t>
            </a:r>
            <a:r>
              <a:rPr lang="ru-RU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железоотделители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СМРА</a:t>
            </a:r>
            <a:endParaRPr lang="ru-RU" sz="2000" b="1" i="0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5855" y="322084"/>
            <a:ext cx="853533" cy="60062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65497" y="1096935"/>
            <a:ext cx="6351294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1600" dirty="0">
                <a:latin typeface="Verdana" pitchFamily="34" charset="0"/>
                <a:ea typeface="Verdana" pitchFamily="34" charset="0"/>
              </a:rPr>
              <a:t>Подвесной магнитный </a:t>
            </a:r>
            <a:r>
              <a:rPr lang="ru-RU" sz="1600" dirty="0" err="1">
                <a:latin typeface="Verdana" pitchFamily="34" charset="0"/>
                <a:ea typeface="Verdana" pitchFamily="34" charset="0"/>
              </a:rPr>
              <a:t>железоотделитель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 с механической очисткой для извлечения крупных металлических включений из материала, движущегося по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конвейеру</a:t>
            </a:r>
            <a:endParaRPr lang="ru-RU" sz="16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5" name="Picture 1" descr="D:\Работа дома\работа дома\макеты\презентация\СМПР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807" y="3460251"/>
            <a:ext cx="3200400" cy="246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Работа дома\работа дома\макеты\презентация\СМПР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731" y="850769"/>
            <a:ext cx="2952328" cy="231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97" y="2658850"/>
            <a:ext cx="4583105" cy="2654541"/>
          </a:xfrm>
          <a:prstGeom prst="rect">
            <a:avLst/>
          </a:prstGeom>
        </p:spPr>
      </p:pic>
      <p:pic>
        <p:nvPicPr>
          <p:cNvPr id="19" name="Рисунок 18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5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27894" y="781431"/>
            <a:ext cx="6496659" cy="21877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52833" y="6276377"/>
            <a:ext cx="107200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65497" y="6331224"/>
            <a:ext cx="525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Извлечение сильномагнитных включений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5497" y="350808"/>
            <a:ext cx="7066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Магнитные </a:t>
            </a:r>
            <a:r>
              <a:rPr lang="ru-RU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железоотделители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СМРА</a:t>
            </a:r>
            <a:endParaRPr lang="ru-RU" sz="2000" b="1" i="0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5497" y="1006400"/>
            <a:ext cx="8496944" cy="30162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Эффективное извлечение крупных сильномагнитных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примесей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Глубина извлечения 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до 450 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мм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Масса извлекаемого металла 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до 40 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кг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Простой монтаж и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эксплуатация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Лёгкая очистка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Защита дробилки, шредера от поломок и преждевременного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износа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Отсутствие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энергопотребления</a:t>
            </a:r>
            <a:endParaRPr lang="ru-RU" sz="1600" dirty="0">
              <a:latin typeface="Verdana" pitchFamily="34" charset="0"/>
              <a:ea typeface="Verdana" pitchFamily="34" charset="0"/>
            </a:endParaRPr>
          </a:p>
          <a:p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6" name="Picture 2" descr="D:\Работа дома\работа дома\САЙТ\фото поборка\сепараторы\сепараторы\СМПР\СМПР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57" y="3621372"/>
            <a:ext cx="2889850" cy="198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Работа дома\работа дома\САЙТ\фото поборка\сепараторы\сепараторы\СМПР\СМПР 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" r="1"/>
          <a:stretch/>
        </p:blipFill>
        <p:spPr bwMode="auto">
          <a:xfrm>
            <a:off x="5116812" y="3616189"/>
            <a:ext cx="2824658" cy="199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D:\Работа дома\работа дома\САЙТ\фото поборка\сепараторы\сепараторы\СМПР\СМПР 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24"/>
          <a:stretch/>
        </p:blipFill>
        <p:spPr bwMode="auto">
          <a:xfrm>
            <a:off x="8112614" y="3618912"/>
            <a:ext cx="2642660" cy="198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68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886435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98553" y="1053116"/>
            <a:ext cx="699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dirty="0" smtClean="0">
                <a:latin typeface="Verdana" panose="020B0604030504040204" pitchFamily="34" charset="0"/>
              </a:rPr>
              <a:t>Для </a:t>
            </a:r>
            <a:r>
              <a:rPr lang="ru-RU" altLang="ru-RU" sz="1600" dirty="0">
                <a:latin typeface="Verdana" panose="020B0604030504040204" pitchFamily="34" charset="0"/>
              </a:rPr>
              <a:t>автоматического непрерывного извлечения фрагментов мелющих тел на выходе материала из шаровых </a:t>
            </a:r>
            <a:r>
              <a:rPr lang="ru-RU" altLang="ru-RU" sz="1600" dirty="0" smtClean="0">
                <a:latin typeface="Verdana" panose="020B0604030504040204" pitchFamily="34" charset="0"/>
              </a:rPr>
              <a:t>мельниц</a:t>
            </a:r>
            <a:endParaRPr lang="ru-RU" altLang="ru-RU" sz="1600" dirty="0">
              <a:latin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37593" y="410125"/>
            <a:ext cx="9277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Установка магнитная </a:t>
            </a:r>
            <a:r>
              <a:rPr lang="ru-RU" altLang="ru-RU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скрапоулавливающая</a:t>
            </a:r>
            <a:r>
              <a:rPr lang="ru-RU" altLang="ru-R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20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ЭРГА </a:t>
            </a:r>
            <a:r>
              <a:rPr lang="ru-RU" altLang="ru-RU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УМС</a:t>
            </a:r>
            <a:endParaRPr lang="ru-RU" altLang="ru-RU" sz="2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5497" y="6331224"/>
            <a:ext cx="525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Извлечение сильномагнитных включений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9" name="Picture 5" descr="C:\Documents and Settings\Никитина\Рабочий стол\слайды\умс общий вид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40736">
            <a:off x="5787706" y="1830878"/>
            <a:ext cx="5132680" cy="3849886"/>
          </a:xfrm>
          <a:prstGeom prst="rect">
            <a:avLst/>
          </a:prstGeom>
          <a:noFill/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705" y="2465929"/>
            <a:ext cx="3728491" cy="2982792"/>
          </a:xfrm>
          <a:prstGeom prst="rect">
            <a:avLst/>
          </a:prstGeom>
        </p:spPr>
      </p:pic>
      <p:pic>
        <p:nvPicPr>
          <p:cNvPr id="23" name="Рисунок 22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886435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65497" y="6331224"/>
            <a:ext cx="52501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Извлечение сильномагнитных включений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7593" y="410125"/>
            <a:ext cx="9277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Установка магнитная </a:t>
            </a:r>
            <a:r>
              <a:rPr lang="ru-RU" altLang="ru-RU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скрапоулавливающая</a:t>
            </a:r>
            <a:r>
              <a:rPr lang="ru-RU" altLang="ru-R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20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ЭРГА </a:t>
            </a:r>
            <a:r>
              <a:rPr lang="ru-RU" altLang="ru-RU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УМС</a:t>
            </a:r>
            <a:endParaRPr lang="ru-RU" altLang="ru-RU" sz="2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7214" y="1425824"/>
            <a:ext cx="608878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Blip>
                <a:blip r:embed="rId3"/>
              </a:buBlip>
            </a:pPr>
            <a:r>
              <a:rPr lang="ru-RU" alt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Вывод скрапа и осколков мелющих шаров </a:t>
            </a:r>
            <a:r>
              <a:rPr lang="ru-RU" alt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99% </a:t>
            </a:r>
            <a:r>
              <a:rPr lang="ru-RU" alt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 производственного </a:t>
            </a:r>
            <a:r>
              <a:rPr lang="ru-RU" alt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цикла</a:t>
            </a:r>
            <a:endParaRPr lang="ru-RU" alt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Blip>
                <a:blip r:embed="rId3"/>
              </a:buBlip>
            </a:pPr>
            <a:r>
              <a:rPr lang="ru-RU" alt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Увеличение жизненного цикла насосов и гидроциклонов примерно </a:t>
            </a:r>
            <a:r>
              <a:rPr lang="ru-RU" alt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2 раза </a:t>
            </a:r>
            <a:r>
              <a:rPr lang="ru-RU" alt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как следствие снижение затрат на ремонт этого </a:t>
            </a:r>
            <a:r>
              <a:rPr lang="ru-RU" alt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оборудования</a:t>
            </a:r>
            <a:endParaRPr lang="ru-RU" alt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Blip>
                <a:blip r:embed="rId3"/>
              </a:buBlip>
            </a:pPr>
            <a:r>
              <a:rPr lang="ru-RU" alt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Повышения качества </a:t>
            </a:r>
            <a:r>
              <a:rPr lang="ru-RU" alt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концентрата</a:t>
            </a:r>
            <a:endParaRPr lang="ru-RU" alt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Picture 3" descr="C:\Program Files 1\презентации\Фомин\фото УМС\P1100785.JPG"/>
          <p:cNvPicPr>
            <a:picLocks noChangeAspect="1" noChangeArrowheads="1"/>
          </p:cNvPicPr>
          <p:nvPr/>
        </p:nvPicPr>
        <p:blipFill rotWithShape="1">
          <a:blip r:embed="rId4"/>
          <a:srcRect l="2007" r="4585"/>
          <a:stretch/>
        </p:blipFill>
        <p:spPr bwMode="auto">
          <a:xfrm>
            <a:off x="863600" y="3688989"/>
            <a:ext cx="2938009" cy="235863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8" name="Picture 2" descr="C:\фомин\стол с диска\Стол\Чукотка 2012\для отправки\P1100775.JPG"/>
          <p:cNvPicPr>
            <a:picLocks noChangeAspect="1" noChangeArrowheads="1"/>
          </p:cNvPicPr>
          <p:nvPr/>
        </p:nvPicPr>
        <p:blipFill>
          <a:blip r:embed="rId5"/>
          <a:srcRect t="4509" b="7556"/>
          <a:stretch>
            <a:fillRect/>
          </a:stretch>
        </p:blipFill>
        <p:spPr bwMode="auto">
          <a:xfrm>
            <a:off x="8316856" y="1051168"/>
            <a:ext cx="2435570" cy="285679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0" descr="C:\Program Files 1\ГОКи\УМС\УМС фото Башмедь\IMG_107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9956" y="3689218"/>
            <a:ext cx="3155989" cy="236575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2" t="55080" r="36745" b="20625"/>
          <a:stretch>
            <a:fillRect/>
          </a:stretch>
        </p:blipFill>
        <p:spPr bwMode="auto">
          <a:xfrm>
            <a:off x="8316857" y="4206257"/>
            <a:ext cx="2448126" cy="184871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3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4057" y="1043688"/>
            <a:ext cx="7298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Д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ля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магнитной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сортировки крупнокусковых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магнетитовых руд непосредственно на карьерах, позволяющие исключить из переработки на последующих стадиях технологических процессов </a:t>
            </a:r>
            <a:r>
              <a:rPr lang="ru-RU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малорудные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ru-RU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безрудные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породы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565497" y="841079"/>
            <a:ext cx="5959137" cy="21806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65497" y="6331224"/>
            <a:ext cx="3531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52833" y="6276377"/>
            <a:ext cx="69062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57184" y="367434"/>
            <a:ext cx="7066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Линия магнитной </a:t>
            </a:r>
            <a:r>
              <a:rPr lang="ru-RU" sz="20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рудоразборки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ЛМР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" name="Picture 2" descr="N:\Erga\Коммерческий отдел\Служба маркетинга\Общие файлы\ФОТО\Фото оборудования\2. ЛИНИИ МАГНИТНОЙ СЕПАРАЦИИ\ВМС\ЛМР\лмр\IMG_9549_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874" y="4217345"/>
            <a:ext cx="2463370" cy="184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22084"/>
            <a:ext cx="994115" cy="6995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899" y="1318749"/>
            <a:ext cx="2973659" cy="23789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74056" y="2251475"/>
            <a:ext cx="63357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Blip>
                <a:blip r:embed="rId6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Эффективное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извлечение из материала сепарации кусков руды крупностью </a:t>
            </a:r>
            <a:r>
              <a:rPr lang="ru-RU" sz="16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450 </a:t>
            </a:r>
            <a:r>
              <a:rPr lang="ru-RU" sz="16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мм</a:t>
            </a:r>
            <a:endParaRPr lang="ru-RU" sz="16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Blip>
                <a:blip r:embed="rId6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Наличие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всех необходимых для работы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регулировок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Blip>
                <a:blip r:embed="rId6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Один пульт управления для полного контроля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над работой всех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устройств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33"/>
          <a:stretch/>
        </p:blipFill>
        <p:spPr>
          <a:xfrm>
            <a:off x="7751586" y="4178384"/>
            <a:ext cx="2614385" cy="194439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03" y="4218514"/>
            <a:ext cx="2459997" cy="184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0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595680" y="703555"/>
            <a:ext cx="7200000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26457" y="6331224"/>
            <a:ext cx="3531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14997" y="262876"/>
            <a:ext cx="800125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Verdana" pitchFamily="34" charset="0"/>
                <a:ea typeface="Verdana" pitchFamily="34" charset="0"/>
              </a:rPr>
              <a:t>Шкивной магнитный </a:t>
            </a:r>
            <a:r>
              <a:rPr lang="ru-RU" b="1" dirty="0" err="1">
                <a:latin typeface="Verdana" pitchFamily="34" charset="0"/>
                <a:ea typeface="Verdana" pitchFamily="34" charset="0"/>
              </a:rPr>
              <a:t>железоотделитель</a:t>
            </a:r>
            <a:r>
              <a:rPr lang="ru-RU" b="1" dirty="0">
                <a:latin typeface="Verdana" pitchFamily="34" charset="0"/>
                <a:ea typeface="Verdana" pitchFamily="34" charset="0"/>
              </a:rPr>
              <a:t> </a:t>
            </a:r>
            <a:r>
              <a:rPr lang="ru-RU" b="1" dirty="0">
                <a:solidFill>
                  <a:srgbClr val="F0080F"/>
                </a:solidFill>
                <a:latin typeface="Verdana" pitchFamily="34" charset="0"/>
                <a:ea typeface="Verdana" pitchFamily="34" charset="0"/>
              </a:rPr>
              <a:t>ЭРГА СМБ</a:t>
            </a:r>
            <a:endParaRPr lang="ru-RU" b="1" dirty="0">
              <a:solidFill>
                <a:srgbClr val="F0080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8419" y="1028212"/>
            <a:ext cx="7227261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1600" dirty="0">
                <a:latin typeface="Verdana" pitchFamily="34" charset="0"/>
                <a:ea typeface="Verdana" pitchFamily="34" charset="0"/>
              </a:rPr>
              <a:t>Приводной барабан ленточного конвейера с мощной магнитной системой для извлечения металлических включений различной крупности из высокого насыпного слоя материала</a:t>
            </a:r>
          </a:p>
        </p:txBody>
      </p:sp>
      <p:pic>
        <p:nvPicPr>
          <p:cNvPr id="22" name="Picture 10" descr="D:\Работа дома\работа дома\САЙТ\фото на сайт\Фото для сайта\Фото для сайта\магнитные сепараторы\Шкивные железоотделители серии СМ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29" y="1271847"/>
            <a:ext cx="2931403" cy="193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D:\Работа дома\работа дома\макеты\презентация\СМБ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29" y="3581444"/>
            <a:ext cx="2331726" cy="176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D:\Работа дома\работа дома\макеты\презентация\для схемы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420" y="5570203"/>
            <a:ext cx="3471458" cy="20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D:\Работа дома\работа дома\САЙТ\фото поборка\сепараторы\сепараторы\СМБ\СМБ 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06" y="4091260"/>
            <a:ext cx="2706739" cy="181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95680" y="1979364"/>
            <a:ext cx="6984775" cy="18774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Blip>
                <a:blip r:embed="rId7"/>
              </a:buBlip>
            </a:pP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2 в 1: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магнитный </a:t>
            </a:r>
            <a:r>
              <a:rPr lang="ru-RU" sz="1600" dirty="0" err="1">
                <a:latin typeface="Verdana" pitchFamily="34" charset="0"/>
                <a:ea typeface="Verdana" pitchFamily="34" charset="0"/>
              </a:rPr>
              <a:t>железоотделитель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 + приводной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барабан</a:t>
            </a:r>
          </a:p>
          <a:p>
            <a:pPr marL="285750" indent="-285750">
              <a:spcBef>
                <a:spcPts val="600"/>
              </a:spcBef>
              <a:buBlip>
                <a:blip r:embed="rId7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Дальнодействие магнитного поля 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до 350 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мм</a:t>
            </a:r>
          </a:p>
          <a:p>
            <a:pPr marL="285750" indent="-285750">
              <a:spcBef>
                <a:spcPts val="600"/>
              </a:spcBef>
              <a:buBlip>
                <a:blip r:embed="rId7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Отсутствие энергопотребления</a:t>
            </a:r>
          </a:p>
          <a:p>
            <a:pPr marL="285750" indent="-285750">
              <a:spcBef>
                <a:spcPts val="600"/>
              </a:spcBef>
              <a:buBlip>
                <a:blip r:embed="rId7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Автоматическая очистка</a:t>
            </a:r>
          </a:p>
          <a:p>
            <a:pPr marL="285750" indent="-285750">
              <a:spcBef>
                <a:spcPts val="600"/>
              </a:spcBef>
              <a:buBlip>
                <a:blip r:embed="rId7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с максимальным дальнодействием на основе постоянных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магнитов</a:t>
            </a:r>
            <a:endParaRPr lang="ru-RU" sz="16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8" name="Picture 3" descr="D:\Работа дома\работа дома\САЙТ\фото поборка\сепараторы\сепараторы\СМБ\СМБ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578" y="4091260"/>
            <a:ext cx="2742042" cy="183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623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52833" y="764380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595065" y="6420977"/>
            <a:ext cx="3531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99801" y="6420977"/>
            <a:ext cx="702812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99801" y="313491"/>
            <a:ext cx="750642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Verdana" pitchFamily="34" charset="0"/>
                <a:ea typeface="Verdana" pitchFamily="34" charset="0"/>
              </a:rPr>
              <a:t>Барабанный магнитный сепаратор </a:t>
            </a:r>
            <a:r>
              <a:rPr lang="ru-RU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ЭРГА БСМ</a:t>
            </a:r>
            <a:endParaRPr lang="ru-RU" b="1" dirty="0">
              <a:solidFill>
                <a:srgbClr val="D2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7746" y="932875"/>
            <a:ext cx="6733174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1600" dirty="0">
                <a:latin typeface="Verdana" pitchFamily="34" charset="0"/>
                <a:ea typeface="Verdana" pitchFamily="34" charset="0"/>
              </a:rPr>
              <a:t>Автоматический магнитный сепаратор для непрерывного извлечения металлических включений различной крупности из сыпучего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материала</a:t>
            </a:r>
            <a:endParaRPr lang="ru-RU" sz="16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1" name="Picture 3" descr="D:\Работа дома\работа дома\САЙТ\фото на сайт\Фото для сайта\530х600\Cепараторы\BS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674" y="861348"/>
            <a:ext cx="2925173" cy="238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699800" y="1913609"/>
            <a:ext cx="5901025" cy="21236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Blip>
                <a:blip r:embed="rId4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Магнитная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система на основе постоянных магнитов с индукцией 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от 0,08 до 1,0 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Тл</a:t>
            </a:r>
          </a:p>
          <a:p>
            <a:pPr marL="285750" indent="-285750">
              <a:spcBef>
                <a:spcPts val="600"/>
              </a:spcBef>
              <a:buBlip>
                <a:blip r:embed="rId4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Эффективное извлечение магнитных включений крупностью 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от 300 мм до 0,02 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мм</a:t>
            </a:r>
          </a:p>
          <a:p>
            <a:pPr marL="285750" indent="-285750">
              <a:spcBef>
                <a:spcPts val="600"/>
              </a:spcBef>
              <a:buBlip>
                <a:blip r:embed="rId4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Автоматическая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очистка</a:t>
            </a:r>
          </a:p>
          <a:p>
            <a:pPr marL="285750" indent="-285750">
              <a:spcBef>
                <a:spcPts val="600"/>
              </a:spcBef>
              <a:buBlip>
                <a:blip r:embed="rId4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Работа при температуре 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-50°С +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50°С</a:t>
            </a:r>
          </a:p>
          <a:p>
            <a:pPr marL="285750" indent="-285750">
              <a:spcBef>
                <a:spcPts val="600"/>
              </a:spcBef>
              <a:buBlip>
                <a:blip r:embed="rId4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Работа с абразивными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материалами</a:t>
            </a:r>
            <a:endParaRPr lang="ru-RU" sz="1600" dirty="0" smtClean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5" name="Picture 2" descr="D:\Работа дома\работа дома\САЙТ\фото поборка\сепараторы\сепараторы\БСМ\БСМ 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2"/>
          <a:stretch/>
        </p:blipFill>
        <p:spPr bwMode="auto">
          <a:xfrm>
            <a:off x="737948" y="4400983"/>
            <a:ext cx="2690514" cy="192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Настя\Desktop\фот для буклета сайт\фото для музея\IMG_20190318_141813_BURST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r="11666"/>
          <a:stretch/>
        </p:blipFill>
        <p:spPr bwMode="auto">
          <a:xfrm>
            <a:off x="3702216" y="4407554"/>
            <a:ext cx="2674275" cy="191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94" y="3571003"/>
            <a:ext cx="2737146" cy="2189717"/>
          </a:xfrm>
          <a:prstGeom prst="rect">
            <a:avLst/>
          </a:prstGeom>
        </p:spPr>
      </p:pic>
      <p:pic>
        <p:nvPicPr>
          <p:cNvPr id="28" name="Рисунок 27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2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703555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52833" y="1055972"/>
            <a:ext cx="7152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Для непрерывного извлечения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металлических включений различной крупности из сухого сыпучего материала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6457" y="6331224"/>
            <a:ext cx="3531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52833" y="257725"/>
            <a:ext cx="81658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Барабанный магнитный сепаратор </a:t>
            </a:r>
            <a:r>
              <a:rPr lang="ru-RU" sz="20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СМБМ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3" name="Picture 4" descr="\\192.168.0.6\нпо эрга\Коммерческий отдел\Служба маркетинга\Общие файлы\МАКЕТЫ\МАКЕТЫ\Презентация\фотографии\ГОРНАЯ\1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6075" y="2730625"/>
            <a:ext cx="3088606" cy="290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40" y="2738995"/>
            <a:ext cx="3241853" cy="2593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5" descr="D:\Работа дома\работа дома\САЙТ\фото на сайт\Фото для сайта\530х600\Cепараторы\2 SMBM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0" r="15389"/>
          <a:stretch/>
        </p:blipFill>
        <p:spPr bwMode="auto">
          <a:xfrm>
            <a:off x="8214681" y="1843271"/>
            <a:ext cx="3246635" cy="378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920136" y="5626188"/>
            <a:ext cx="1769611" cy="350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ЭРГА 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СМБМ</a:t>
            </a:r>
            <a:endParaRPr lang="ru-RU" sz="1600" b="1" dirty="0">
              <a:solidFill>
                <a:srgbClr val="D2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992058" y="5632247"/>
            <a:ext cx="1785922" cy="350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ЭРГА </a:t>
            </a:r>
            <a:r>
              <a:rPr lang="ru-RU" sz="1600" b="1" dirty="0" smtClean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2СМБМ</a:t>
            </a:r>
            <a:endParaRPr lang="ru-RU" sz="1600" b="1" dirty="0">
              <a:solidFill>
                <a:srgbClr val="D2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" name="Рисунок 19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2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5065" y="408611"/>
            <a:ext cx="73517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Барабанный магнитный сепаратор </a:t>
            </a:r>
            <a:r>
              <a:rPr lang="ru-RU" sz="20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СМБМ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623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52833" y="821532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595065" y="6420977"/>
            <a:ext cx="3531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99801" y="6420977"/>
            <a:ext cx="702812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98332" y="1317896"/>
            <a:ext cx="10206880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Магнитная система на основе постоянных магнитов с индукцией </a:t>
            </a:r>
            <a:r>
              <a:rPr lang="ru-RU" sz="16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0,08 до 1,0 </a:t>
            </a:r>
            <a:r>
              <a:rPr lang="ru-RU" sz="16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Тл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Эффективное извлечение магнитных включений крупностью </a:t>
            </a:r>
            <a:r>
              <a:rPr lang="ru-RU" sz="16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150 мм до 0,02 </a:t>
            </a:r>
            <a:r>
              <a:rPr lang="ru-RU" sz="16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мм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Защита от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пыли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Наличие всех необходимых для работы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регулировок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Работа при температуре </a:t>
            </a:r>
            <a:r>
              <a:rPr lang="ru-RU" sz="16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-50°С +</a:t>
            </a:r>
            <a:r>
              <a:rPr lang="ru-RU" sz="16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50°С</a:t>
            </a:r>
          </a:p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Работа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с абразивными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материалами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719" y="3689105"/>
            <a:ext cx="3110394" cy="23327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2200" y="3689105"/>
            <a:ext cx="3342439" cy="23253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801" y="3689105"/>
            <a:ext cx="3335050" cy="232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5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886435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98553" y="1010252"/>
            <a:ext cx="5793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ля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сухого магнитного обогащения нерудных материалов и слабомагнитных руд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6457" y="6331224"/>
            <a:ext cx="3712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Сухое магнитное обогащение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37593" y="410125"/>
            <a:ext cx="7021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Валковый магнитный 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СМВИ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5073" y="1832700"/>
            <a:ext cx="2881562" cy="19207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57" y="2155712"/>
            <a:ext cx="2716514" cy="32777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6275" y="3885293"/>
            <a:ext cx="2880360" cy="198218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87" y="2272768"/>
            <a:ext cx="3946577" cy="31572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1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4291" y="306844"/>
            <a:ext cx="898457" cy="632242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52833" y="93908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52833" y="6215417"/>
            <a:ext cx="6845247" cy="2503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26457" y="6331224"/>
            <a:ext cx="3712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Сухое магнитное обогащение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560" y="430089"/>
            <a:ext cx="2880360" cy="19291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0559" y="2517135"/>
            <a:ext cx="2879365" cy="19285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561" y="4603505"/>
            <a:ext cx="2880360" cy="192875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37593" y="410125"/>
            <a:ext cx="7021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Валковый магнитный 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СМВИ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2472" y="1778712"/>
            <a:ext cx="6335553" cy="35855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Высокое качество сепарации слабомагнитных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минералов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Повышенная магнитная индукция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на рабочей поверхности 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до 1,7 Тл (17000 </a:t>
            </a:r>
            <a:r>
              <a:rPr lang="ru-RU" sz="1600" b="1" dirty="0" err="1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Гс</a:t>
            </a:r>
            <a:r>
              <a:rPr lang="ru-RU" sz="1600" b="1" dirty="0">
                <a:solidFill>
                  <a:srgbClr val="D20000"/>
                </a:solidFill>
                <a:latin typeface="Verdana" pitchFamily="34" charset="0"/>
                <a:ea typeface="Verdana" pitchFamily="34" charset="0"/>
              </a:rPr>
              <a:t>) </a:t>
            </a:r>
            <a:endParaRPr lang="ru-RU" sz="1600" b="1" dirty="0" smtClean="0">
              <a:solidFill>
                <a:srgbClr val="D20000"/>
              </a:solidFill>
              <a:latin typeface="Verdana" pitchFamily="34" charset="0"/>
              <a:ea typeface="Verdana" pitchFamily="34" charset="0"/>
            </a:endParaRP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Простой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монтаж и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эксплуатация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Работа при температуре до +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180°С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Автоматическая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очистка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Автоматизация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производства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Надёжная проверенная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конструкция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Сухой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способ разделения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endParaRPr lang="ru-RU" sz="16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95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886435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98554" y="1067404"/>
            <a:ext cx="6400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ля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извлечения сильномагнитных и слабомагнитных материалов, доводки черновых концентратов и проведения научных исследований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6457" y="6331224"/>
            <a:ext cx="3712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Сухое магнитное обогащение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37593" y="410125"/>
            <a:ext cx="8249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Комплексы сухого обогащения </a:t>
            </a:r>
            <a:r>
              <a:rPr lang="ru-RU" sz="2000" b="1" dirty="0" smtClean="0">
                <a:solidFill>
                  <a:srgbClr val="0017E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ЭРГА </a:t>
            </a:r>
            <a:r>
              <a:rPr lang="ru-RU" sz="2000" b="1" dirty="0">
                <a:solidFill>
                  <a:srgbClr val="F0080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БСМ-СМВИ</a:t>
            </a:r>
            <a:endParaRPr lang="ru-RU" sz="2000" dirty="0">
              <a:solidFill>
                <a:srgbClr val="F0080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6306" y="2415210"/>
            <a:ext cx="4172705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 в 1: извлечение ферро- и парамагнитных материалов в одной </a:t>
            </a:r>
            <a:r>
              <a:rPr lang="ru-RU" sz="1600" dirty="0" smtClean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установке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Идеальное решение для доводки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концентратов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Автоматическая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очистка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Компактность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мобильность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840" y="2388545"/>
            <a:ext cx="3183977" cy="25471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643" y="1971303"/>
            <a:ext cx="3258565" cy="3744763"/>
          </a:xfrm>
          <a:prstGeom prst="rect">
            <a:avLst/>
          </a:prstGeom>
        </p:spPr>
      </p:pic>
      <p:pic>
        <p:nvPicPr>
          <p:cNvPr id="18" name="Рисунок 17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8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26457" y="263839"/>
            <a:ext cx="57591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Мокрый барабанный магнитный 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МБС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52833" y="101528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936" y="658399"/>
            <a:ext cx="3908945" cy="318729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26457" y="6356163"/>
            <a:ext cx="37224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мокрая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301316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3162" y="3600385"/>
            <a:ext cx="2858095" cy="22864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013" y="3600385"/>
            <a:ext cx="2858095" cy="22864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57" y="3600385"/>
            <a:ext cx="2858095" cy="22864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756223" y="1492855"/>
            <a:ext cx="4682502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1600" dirty="0">
                <a:latin typeface="Verdana" pitchFamily="34" charset="0"/>
                <a:ea typeface="Verdana" pitchFamily="34" charset="0"/>
              </a:rPr>
              <a:t>Мокрый магнитный сепаратор на постоянных магнитах для непрерывного обогащения сильномагнитных руд и нерудных материалов</a:t>
            </a:r>
          </a:p>
        </p:txBody>
      </p:sp>
      <p:pic>
        <p:nvPicPr>
          <p:cNvPr id="22" name="Рисунок 21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4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623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52833" y="98480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652833" y="6202680"/>
            <a:ext cx="681476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26457" y="6331224"/>
            <a:ext cx="37224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мокрая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6457" y="248599"/>
            <a:ext cx="6356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Мокрый барабанный магнитный 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МБС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1921" y="306844"/>
            <a:ext cx="2845036" cy="20065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1921" y="2467833"/>
            <a:ext cx="2889984" cy="19992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1921" y="4589495"/>
            <a:ext cx="2889984" cy="204950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66646" y="1969228"/>
            <a:ext cx="6083536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на основе постоянных магнитов с магнитной индукцией </a:t>
            </a:r>
            <a:r>
              <a:rPr lang="ru-RU" sz="1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от 0,08 до 0,6 </a:t>
            </a: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Тл</a:t>
            </a:r>
          </a:p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Специальная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для мокрой технологии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сепарации</a:t>
            </a:r>
          </a:p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Эффективное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извлечение магнитных включений крупностью </a:t>
            </a:r>
            <a:r>
              <a:rPr lang="ru-RU" sz="1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от 0,005 мм до 10 </a:t>
            </a: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мм</a:t>
            </a:r>
          </a:p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Глубокое </a:t>
            </a:r>
            <a:r>
              <a:rPr lang="ru-RU" sz="1600" dirty="0" err="1">
                <a:latin typeface="Verdana" pitchFamily="34" charset="0"/>
                <a:ea typeface="Verdana" pitchFamily="34" charset="0"/>
              </a:rPr>
              <a:t>промагничивание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 рабочей зоны и высокоинтенсивное магнитное перемешивание 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  <a:p>
            <a:pPr>
              <a:spcBef>
                <a:spcPts val="1200"/>
              </a:spcBef>
            </a:pPr>
            <a:r>
              <a:rPr lang="ru-RU" sz="1600" dirty="0"/>
              <a:t/>
            </a:r>
            <a:br>
              <a:rPr lang="ru-RU" sz="1600" dirty="0"/>
            </a:br>
            <a:endParaRPr lang="ru-RU" sz="1600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7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52834" y="1209758"/>
            <a:ext cx="6932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Мокрый магнитный сепаратор с высокой интенсивностью магнитного поля для непрерывного обогащения 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руд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и нерудных материалов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6457" y="6331224"/>
            <a:ext cx="37224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мокрая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7111424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26457" y="263839"/>
            <a:ext cx="57591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Мокрый барабанный магнитный 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ВИ-МБС</a:t>
            </a:r>
            <a:endParaRPr lang="ru-RU" sz="2000" b="1" i="0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52833" y="101528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83" y="2552006"/>
            <a:ext cx="3978068" cy="28516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3058" y="1147412"/>
            <a:ext cx="2896348" cy="21722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4258" y="3703320"/>
            <a:ext cx="2876034" cy="2156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951" y="2644467"/>
            <a:ext cx="3223267" cy="2578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3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623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52833" y="1009745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652833" y="6202680"/>
            <a:ext cx="681476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26457" y="6319192"/>
            <a:ext cx="37224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мокрая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213" y="340039"/>
            <a:ext cx="2999353" cy="20219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214" y="2498458"/>
            <a:ext cx="2985002" cy="20219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214" y="4672117"/>
            <a:ext cx="2970651" cy="200923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26457" y="288778"/>
            <a:ext cx="57591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Мокрый барабанный магнитный 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ВИ-МБС</a:t>
            </a:r>
            <a:endParaRPr lang="ru-RU" sz="2000" b="1" i="0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2825" y="1824359"/>
            <a:ext cx="6100855" cy="34060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10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на основе постоянных магнитов с магнитной индукцией </a:t>
            </a:r>
            <a:r>
              <a:rPr lang="ru-RU" sz="1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от 0,08 до 0,6 </a:t>
            </a: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Тл</a:t>
            </a:r>
          </a:p>
          <a:p>
            <a:pPr marL="285750" indent="-285750">
              <a:spcBef>
                <a:spcPts val="10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Специальная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для мокрой технологии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сепарации</a:t>
            </a:r>
          </a:p>
          <a:p>
            <a:pPr marL="285750" indent="-285750">
              <a:spcBef>
                <a:spcPts val="10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Эффективное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извлечение магнитных включений крупностью </a:t>
            </a:r>
            <a:r>
              <a:rPr lang="ru-RU" sz="1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от 0,005 мм до 10 </a:t>
            </a: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мм</a:t>
            </a:r>
          </a:p>
          <a:p>
            <a:pPr marL="285750" indent="-285750">
              <a:spcBef>
                <a:spcPts val="10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Глубокое </a:t>
            </a:r>
            <a:r>
              <a:rPr lang="ru-RU" sz="1600" dirty="0" err="1">
                <a:latin typeface="Verdana" pitchFamily="34" charset="0"/>
                <a:ea typeface="Verdana" pitchFamily="34" charset="0"/>
              </a:rPr>
              <a:t>промагничивание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 рабочей зоны и высокоинтенсивное магнитное перемешивание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>
              <a:spcBef>
                <a:spcPts val="1000"/>
              </a:spcBef>
            </a:pPr>
            <a:r>
              <a:rPr lang="ru-RU" dirty="0"/>
              <a:t/>
            </a:r>
            <a:br>
              <a:rPr lang="ru-RU" dirty="0"/>
            </a:br>
            <a:endParaRPr lang="ru-RU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0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886435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98553" y="1053116"/>
            <a:ext cx="68147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ля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сухого магнитного обогащения нерудных материалов и слабомагнитных руд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6457" y="6331224"/>
            <a:ext cx="39036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мокрое магнитное обогащение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37593" y="410125"/>
            <a:ext cx="7021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Валковый магнитный 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ПВМ</a:t>
            </a:r>
            <a:endParaRPr lang="ru-RU" sz="2000" b="1" i="0" dirty="0">
              <a:solidFill>
                <a:srgbClr val="F0080F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409" y="958146"/>
            <a:ext cx="3677850" cy="299886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542" y="3994555"/>
            <a:ext cx="2631529" cy="1754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617" y="3921232"/>
            <a:ext cx="2468888" cy="1975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762226" y="1909982"/>
            <a:ext cx="613863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Blip>
                <a:blip r:embed="rId7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Высокое качество сепарации слабомагнитных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минералов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Blip>
                <a:blip r:embed="rId7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Увеличенная магнитная индукция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на рабочей поверхности </a:t>
            </a:r>
            <a:r>
              <a:rPr lang="ru-RU" sz="16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1,7 Тл (17000 </a:t>
            </a:r>
            <a:r>
              <a:rPr lang="ru-RU" sz="1600" b="1" dirty="0" err="1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Гс</a:t>
            </a:r>
            <a:r>
              <a:rPr lang="ru-RU" sz="16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Blip>
                <a:blip r:embed="rId7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Работа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при температуре </a:t>
            </a:r>
            <a:r>
              <a:rPr lang="ru-RU" sz="1600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+180°С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53" y="4001849"/>
            <a:ext cx="2686056" cy="1738030"/>
          </a:xfrm>
          <a:prstGeom prst="rect">
            <a:avLst/>
          </a:prstGeom>
        </p:spPr>
      </p:pic>
      <p:pic>
        <p:nvPicPr>
          <p:cNvPr id="19" name="Рисунок 18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3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623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52833" y="98480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652833" y="6202680"/>
            <a:ext cx="681476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26457" y="6319192"/>
            <a:ext cx="37224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мокрая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214" y="340040"/>
            <a:ext cx="2805858" cy="1891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214" y="2498459"/>
            <a:ext cx="2792433" cy="1891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215" y="4672117"/>
            <a:ext cx="2779008" cy="187961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26457" y="263839"/>
            <a:ext cx="57591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Мокрый барабанный магнитный </a:t>
            </a: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сепаратор </a:t>
            </a:r>
            <a:r>
              <a:rPr lang="ru-RU" sz="20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ЭРГА </a:t>
            </a:r>
            <a:r>
              <a:rPr lang="ru-RU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ВИ-МБС</a:t>
            </a:r>
            <a:endParaRPr lang="ru-RU" sz="2000" b="1" i="0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2825" y="1824359"/>
            <a:ext cx="6746650" cy="34830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на основе постоянных магнитов с магнитной индукцией </a:t>
            </a:r>
            <a:r>
              <a:rPr lang="ru-RU" sz="1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от 0,08 до 0,6 </a:t>
            </a: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Тл</a:t>
            </a:r>
          </a:p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Специальная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магнитная система для мокрой технологии </a:t>
            </a:r>
            <a:r>
              <a:rPr lang="ru-RU" sz="1600" dirty="0" smtClean="0">
                <a:latin typeface="Verdana" pitchFamily="34" charset="0"/>
                <a:ea typeface="Verdana" pitchFamily="34" charset="0"/>
              </a:rPr>
              <a:t>сепарации</a:t>
            </a:r>
          </a:p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 smtClean="0">
                <a:latin typeface="Verdana" pitchFamily="34" charset="0"/>
                <a:ea typeface="Verdana" pitchFamily="34" charset="0"/>
              </a:rPr>
              <a:t>Эффективное 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извлечение магнитных включений крупностью </a:t>
            </a:r>
            <a:r>
              <a:rPr lang="ru-RU" sz="1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от 0,005 мм до 10 </a:t>
            </a: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мм</a:t>
            </a:r>
          </a:p>
          <a:p>
            <a:pPr marL="285750" indent="-285750">
              <a:spcBef>
                <a:spcPts val="1200"/>
              </a:spcBef>
              <a:buBlip>
                <a:blip r:embed="rId6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Глубокое </a:t>
            </a:r>
            <a:r>
              <a:rPr lang="ru-RU" sz="1600" dirty="0" err="1">
                <a:latin typeface="Verdana" pitchFamily="34" charset="0"/>
                <a:ea typeface="Verdana" pitchFamily="34" charset="0"/>
              </a:rPr>
              <a:t>промагничивание</a:t>
            </a:r>
            <a:r>
              <a:rPr lang="ru-RU" sz="1600" dirty="0">
                <a:latin typeface="Verdana" pitchFamily="34" charset="0"/>
                <a:ea typeface="Verdana" pitchFamily="34" charset="0"/>
              </a:rPr>
              <a:t> рабочей зоны и высокоинтенсивное магнитное перемешивание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>
              <a:spcBef>
                <a:spcPts val="1000"/>
              </a:spcBef>
            </a:pPr>
            <a:r>
              <a:rPr lang="ru-RU" dirty="0"/>
              <a:t/>
            </a:r>
            <a:br>
              <a:rPr lang="ru-RU" dirty="0"/>
            </a:br>
            <a:endParaRPr lang="ru-RU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972163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26457" y="6331224"/>
            <a:ext cx="39388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Электростатическая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52833" y="263984"/>
            <a:ext cx="7021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Электростатические и </a:t>
            </a:r>
            <a:r>
              <a:rPr lang="ru-RU" b="1" dirty="0" err="1">
                <a:latin typeface="Verdana" panose="020B0604030504040204" pitchFamily="34" charset="0"/>
                <a:ea typeface="Verdana" panose="020B0604030504040204" pitchFamily="34" charset="0"/>
              </a:rPr>
              <a:t>трибоэлектростатические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 сепараторы </a:t>
            </a:r>
            <a:r>
              <a:rPr lang="ru-RU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ЭЛКРОН ЭСС, ТЭСС</a:t>
            </a:r>
            <a:endParaRPr lang="ru-RU" sz="2000" b="1" i="0" dirty="0">
              <a:solidFill>
                <a:srgbClr val="0017E6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2833" y="1206336"/>
            <a:ext cx="7468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Барабанные электростатические и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трибоэлектростатические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сепараторы для сухого разделения материалов по электропроводности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2" r="12210"/>
          <a:stretch/>
        </p:blipFill>
        <p:spPr>
          <a:xfrm>
            <a:off x="3415848" y="2656169"/>
            <a:ext cx="2460569" cy="29409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5" r="15799"/>
          <a:stretch/>
        </p:blipFill>
        <p:spPr>
          <a:xfrm>
            <a:off x="8672284" y="1553274"/>
            <a:ext cx="3017520" cy="38834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44" y="3155381"/>
            <a:ext cx="2851736" cy="22813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685" y="3034145"/>
            <a:ext cx="3003281" cy="2402624"/>
          </a:xfrm>
          <a:prstGeom prst="rect">
            <a:avLst/>
          </a:prstGeom>
        </p:spPr>
      </p:pic>
      <p:pic>
        <p:nvPicPr>
          <p:cNvPr id="19" name="Рисунок 18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623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52833" y="98480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652833" y="6202680"/>
            <a:ext cx="681476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26457" y="6319192"/>
            <a:ext cx="37224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мокрая магнитная сепарация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2833" y="263984"/>
            <a:ext cx="7021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Электростатические и </a:t>
            </a:r>
            <a:r>
              <a:rPr lang="ru-RU" b="1" dirty="0" err="1">
                <a:latin typeface="Verdana" panose="020B0604030504040204" pitchFamily="34" charset="0"/>
                <a:ea typeface="Verdana" panose="020B0604030504040204" pitchFamily="34" charset="0"/>
              </a:rPr>
              <a:t>трибоэлектростатические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 сепараторы </a:t>
            </a:r>
            <a:r>
              <a:rPr lang="ru-RU" b="1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ЭЛКРОН ЭСС, ТЭСС</a:t>
            </a:r>
            <a:endParaRPr lang="ru-RU" sz="2000" b="1" i="0" dirty="0">
              <a:solidFill>
                <a:srgbClr val="0017E6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2833" y="1866887"/>
            <a:ext cx="6643853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Переработка минералов крупностью </a:t>
            </a:r>
            <a:r>
              <a:rPr lang="ru-RU" sz="16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3 до 0,040 </a:t>
            </a:r>
            <a:r>
              <a:rPr lang="ru-RU" sz="16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мм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 коронно-электростатическом режиме: отделение минералов проводников от диэлектриков (черновые концентраты редких и драгоценных металлов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Sn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-W,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Nb-Ta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Ti-Zr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Au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, алмазосодержащее сырье)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 трибоэлектростатическом режиме: разделение  минералов диэлектриков (кварц-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полевогошпатовое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воллостанитовое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, флюоритовое сырье, гранатовые пески)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Интуитивное управление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Touch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Screen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20834" r="20196" b="8125"/>
          <a:stretch/>
        </p:blipFill>
        <p:spPr>
          <a:xfrm>
            <a:off x="7812628" y="4106730"/>
            <a:ext cx="3100254" cy="23234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0" y="689126"/>
            <a:ext cx="2453819" cy="327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1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0040" y="1145385"/>
            <a:ext cx="863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Промышленные </a:t>
            </a:r>
            <a:r>
              <a:rPr lang="ru-RU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металлодетекторы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 для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обнаружения посторонних металлических включений в насыпных материалах, движущихся по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конвейеру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7727" y="419574"/>
            <a:ext cx="7373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Конвейерные </a:t>
            </a:r>
            <a:r>
              <a:rPr lang="ru-RU" sz="2000" b="1" dirty="0" err="1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металлодетекторы</a:t>
            </a:r>
            <a:r>
              <a:rPr lang="ru-RU" sz="2000" b="1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D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ERGUARD</a:t>
            </a:r>
            <a:endParaRPr lang="ru-RU" sz="2000" b="1" dirty="0">
              <a:solidFill>
                <a:srgbClr val="D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04620"/>
            <a:ext cx="557365" cy="10464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88" y="2039903"/>
            <a:ext cx="3303619" cy="26937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7934" y="4930522"/>
            <a:ext cx="2002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ERGUARD DCM</a:t>
            </a:r>
            <a:endParaRPr lang="ru-RU" sz="1600" b="1" dirty="0">
              <a:solidFill>
                <a:srgbClr val="F0080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64100" y="3205267"/>
            <a:ext cx="24198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ERGUARD </a:t>
            </a:r>
            <a:r>
              <a:rPr lang="en-US" sz="1600" b="1" dirty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ru-RU" sz="16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CM</a:t>
            </a:r>
            <a:endParaRPr lang="ru-RU" sz="1600" b="1" dirty="0">
              <a:solidFill>
                <a:srgbClr val="F0080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Picture 2" descr="D:\Работа дома\работа дома\макеты\презентация\DCM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4326" y="3160617"/>
            <a:ext cx="3158486" cy="252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Работа дома\работа дома\макеты\презентация\SCM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3241" y="3239823"/>
            <a:ext cx="3128798" cy="250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Работа дома\работа дома\макеты\презентация\для схемы МД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1258" y="5606368"/>
            <a:ext cx="2614612" cy="25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107727" y="93908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3092" y="964498"/>
            <a:ext cx="4550944" cy="3710769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409895" y="6200177"/>
            <a:ext cx="6845247" cy="2503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07727" y="6331224"/>
            <a:ext cx="45079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Защита дробильного оборудования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Рисунок 15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8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07727" y="419574"/>
            <a:ext cx="7373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Конвейерные </a:t>
            </a:r>
            <a:r>
              <a:rPr lang="ru-RU" sz="2000" b="1" dirty="0" err="1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металлодетекторы</a:t>
            </a:r>
            <a:r>
              <a:rPr lang="ru-RU" sz="2000" b="1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D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ERGUARD</a:t>
            </a:r>
            <a:endParaRPr lang="ru-RU" sz="2000" b="1" dirty="0">
              <a:solidFill>
                <a:srgbClr val="D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04620"/>
            <a:ext cx="557365" cy="10464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107727" y="939086"/>
            <a:ext cx="670808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09895" y="6200177"/>
            <a:ext cx="6845247" cy="2503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07727" y="6295128"/>
            <a:ext cx="51956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Защита технологического оборудования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24328" y="2277685"/>
            <a:ext cx="763841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Векторная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диаграмма "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Годограф« для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частичного подавления «фона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продукта» и повышения чувствительность</a:t>
            </a:r>
          </a:p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>
                <a:latin typeface="Verdana" pitchFamily="34" charset="0"/>
              </a:rPr>
              <a:t>Эффективная работа детектора на лентах с заклепками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  </a:t>
            </a:r>
            <a:endParaRPr lang="ru-RU" sz="16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Простой монтаж</a:t>
            </a:r>
          </a:p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Защита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технологического оборудования от поломок и преждевременного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износа</a:t>
            </a:r>
          </a:p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Класс защиты изделия/датчиков: </a:t>
            </a:r>
            <a:r>
              <a:rPr lang="en-US" sz="1600" b="1" dirty="0" smtClean="0">
                <a:solidFill>
                  <a:srgbClr val="F008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IP54/IP65</a:t>
            </a:r>
            <a:endParaRPr lang="ru-RU" sz="1600" b="1" dirty="0" smtClean="0">
              <a:solidFill>
                <a:srgbClr val="F0080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Система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автоматической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самодиагностики</a:t>
            </a:r>
          </a:p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Выносной пульт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управления</a:t>
            </a:r>
          </a:p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Высокая устойчивость к вибрациям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665" y="3754216"/>
            <a:ext cx="3201077" cy="1732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7877" y="1869108"/>
            <a:ext cx="3229864" cy="1747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1054732" y="1101709"/>
            <a:ext cx="9027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Blip>
                <a:blip r:embed="rId4"/>
              </a:buBlip>
            </a:pPr>
            <a:r>
              <a:rPr lang="ru-RU" sz="1600" dirty="0">
                <a:latin typeface="Verdana" pitchFamily="34" charset="0"/>
                <a:ea typeface="Verdana" pitchFamily="34" charset="0"/>
              </a:rPr>
              <a:t>Высокая чувствительность при обнаружении металлических включений:</a:t>
            </a:r>
          </a:p>
          <a:p>
            <a:r>
              <a:rPr lang="ru-RU" sz="1600" dirty="0">
                <a:latin typeface="Verdana" pitchFamily="34" charset="0"/>
                <a:ea typeface="Verdana" pitchFamily="34" charset="0"/>
              </a:rPr>
              <a:t>        - чёрных металлов крупностью </a:t>
            </a:r>
            <a:r>
              <a:rPr 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2 мм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       - цветных металлов – </a:t>
            </a:r>
            <a:r>
              <a:rPr 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4 мм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       - нержавеющей стали – </a:t>
            </a:r>
            <a:r>
              <a:rPr 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 4 мм</a:t>
            </a:r>
          </a:p>
        </p:txBody>
      </p:sp>
    </p:spTree>
    <p:extLst>
      <p:ext uri="{BB962C8B-B14F-4D97-AF65-F5344CB8AC3E}">
        <p14:creationId xmlns:p14="http://schemas.microsoft.com/office/powerpoint/2010/main" val="311103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225" y="306844"/>
            <a:ext cx="884217" cy="62222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886435"/>
            <a:ext cx="6814767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52833" y="1175064"/>
            <a:ext cx="101056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Для научных, производственных и учебных лабораторий НПО "ЭРГА" производит оптимизированные для проведения научно-исследовательских и аналитических работ компактные лабораторные и полупромышленные установки.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6457" y="6331224"/>
            <a:ext cx="9294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17E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ИССЛЕДОВАНИЕ ПРОЦЕССОВ СУХОЙ, МОКРОЙ И ЭЛЕКТРОДИНАМИЧЕСКОЙ СЕПАРАЦИИ</a:t>
            </a:r>
            <a:endParaRPr lang="ru-RU" sz="1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52833" y="6276377"/>
            <a:ext cx="6932585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37593" y="410125"/>
            <a:ext cx="7021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17E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Лабораторные магнитные сепараторы</a:t>
            </a:r>
          </a:p>
        </p:txBody>
      </p:sp>
      <p:pic>
        <p:nvPicPr>
          <p:cNvPr id="14" name="Picture 3" descr="C:\Users\Никитина\Desktop\ЛАБО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24" y="2596374"/>
            <a:ext cx="8677470" cy="281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71" y="6079464"/>
            <a:ext cx="1485217" cy="4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2832" y="993813"/>
            <a:ext cx="9646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Заказывая </a:t>
            </a:r>
            <a:r>
              <a:rPr lang="ru-RU" sz="16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</a:t>
            </a:r>
            <a:r>
              <a:rPr lang="ru-RU" sz="1600" dirty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НПО «ЭРГА», вы гарантируете себе эффективную и прозрачную схему реализации вашей задачи, которая предполагает следующие этапы:</a:t>
            </a:r>
            <a:endParaRPr lang="ru-RU" sz="1600" b="0" i="0" dirty="0">
              <a:solidFill>
                <a:srgbClr val="080808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731676" y="2044097"/>
            <a:ext cx="10499505" cy="0"/>
            <a:chOff x="833518" y="3538786"/>
            <a:chExt cx="10499505" cy="0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833518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3032927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5232336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7431745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9631155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756205"/>
            <a:ext cx="4546891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29159" y="2860340"/>
            <a:ext cx="27374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Первичное выяснение</a:t>
            </a:r>
            <a:b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ваших потребностей</a:t>
            </a:r>
            <a:b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и постановка задачи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175326" y="2846485"/>
            <a:ext cx="40127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Согласование технико-коммерческих вопросов, проведение испытаний, конструкторская проработка технических решений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382731" y="2860340"/>
            <a:ext cx="31337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Подписание договора и разработка конструкторско-технологической документации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9158" y="4820006"/>
            <a:ext cx="30977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Полный цикл производства оборудования, контроль качества и проведение приёмно-сдаточных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испытаний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73162" y="4868137"/>
            <a:ext cx="3155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Поставка и ввод оборудования в эксплуатацию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354285" y="4751441"/>
            <a:ext cx="34366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Проведение промышленных</a:t>
            </a:r>
            <a:b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испытаний, сбор и анализ данных,</a:t>
            </a:r>
            <a:b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получение вами прибыли от</a:t>
            </a:r>
            <a:b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внедрения оборудования НПО «ЭРГА»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731676" y="4034979"/>
            <a:ext cx="10499505" cy="0"/>
            <a:chOff x="833518" y="3538786"/>
            <a:chExt cx="10499505" cy="0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>
              <a:off x="833518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3032927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5232336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7431745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9631155" y="3538786"/>
              <a:ext cx="1701868" cy="0"/>
            </a:xfrm>
            <a:prstGeom prst="line">
              <a:avLst/>
            </a:prstGeom>
            <a:ln w="19050">
              <a:solidFill>
                <a:srgbClr val="F0080F"/>
              </a:solidFill>
              <a:prstDash val="dash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Прямоугольник 26"/>
          <p:cNvSpPr/>
          <p:nvPr/>
        </p:nvSpPr>
        <p:spPr>
          <a:xfrm>
            <a:off x="615306" y="2271437"/>
            <a:ext cx="768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01</a:t>
            </a:r>
            <a:endParaRPr lang="ru-RU" sz="3200" b="1" dirty="0">
              <a:solidFill>
                <a:srgbClr val="0017E6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173163" y="2271437"/>
            <a:ext cx="768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02</a:t>
            </a:r>
            <a:endParaRPr lang="ru-RU" sz="3200" b="1" dirty="0">
              <a:solidFill>
                <a:srgbClr val="0017E6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464823" y="2271437"/>
            <a:ext cx="768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03</a:t>
            </a:r>
            <a:endParaRPr lang="ru-RU" sz="3200" b="1" dirty="0">
              <a:solidFill>
                <a:srgbClr val="0017E6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15306" y="4200079"/>
            <a:ext cx="768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04</a:t>
            </a:r>
            <a:endParaRPr lang="ru-RU" sz="3200" b="1" dirty="0">
              <a:solidFill>
                <a:srgbClr val="0017E6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173163" y="4200079"/>
            <a:ext cx="768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05</a:t>
            </a:r>
            <a:endParaRPr lang="ru-RU" sz="3200" b="1" dirty="0">
              <a:solidFill>
                <a:srgbClr val="0017E6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528323" y="4200079"/>
            <a:ext cx="768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06</a:t>
            </a:r>
            <a:endParaRPr lang="ru-RU" sz="3200" b="1" dirty="0">
              <a:solidFill>
                <a:srgbClr val="0017E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0156" y="272734"/>
            <a:ext cx="4509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НАШ ПОДХОД К РАБОТЕ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74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804" y="273969"/>
            <a:ext cx="994115" cy="69955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652833" y="756205"/>
            <a:ext cx="3960000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90156" y="272734"/>
            <a:ext cx="3159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НАШ </a:t>
            </a:r>
            <a:r>
              <a:rPr lang="ru-RU" sz="2400" b="1" cap="all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доверяют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31" y="1242293"/>
            <a:ext cx="1619737" cy="54018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72" y="2096776"/>
            <a:ext cx="1570054" cy="84635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69" y="3342118"/>
            <a:ext cx="1502061" cy="58455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601" y="1038140"/>
            <a:ext cx="1024130" cy="1027178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549" y="2631871"/>
            <a:ext cx="1094234" cy="80467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845" y="5332873"/>
            <a:ext cx="929642" cy="73761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501" y="823252"/>
            <a:ext cx="2037246" cy="112776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93" y="5270369"/>
            <a:ext cx="1783462" cy="67845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672" y="3161634"/>
            <a:ext cx="2002905" cy="81398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871" y="4275987"/>
            <a:ext cx="1654507" cy="694018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94" y="2234752"/>
            <a:ext cx="2084661" cy="65145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87" y="5114043"/>
            <a:ext cx="2333625" cy="122515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921" y="3754763"/>
            <a:ext cx="1237491" cy="93269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64" y="4079151"/>
            <a:ext cx="1653871" cy="81272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634" y="715859"/>
            <a:ext cx="2073644" cy="1309492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0" t="27257" r="17783" b="21929"/>
          <a:stretch/>
        </p:blipFill>
        <p:spPr>
          <a:xfrm>
            <a:off x="6963229" y="2306772"/>
            <a:ext cx="2156455" cy="67664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667" y="3716060"/>
            <a:ext cx="1828793" cy="765045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691" y="5636741"/>
            <a:ext cx="2402782" cy="422666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" t="21897" r="4911" b="23397"/>
          <a:stretch/>
        </p:blipFill>
        <p:spPr>
          <a:xfrm>
            <a:off x="9702971" y="1184282"/>
            <a:ext cx="1663489" cy="101618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553" y="4728538"/>
            <a:ext cx="1276096" cy="1291227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58" b="39265"/>
          <a:stretch/>
        </p:blipFill>
        <p:spPr>
          <a:xfrm>
            <a:off x="6892466" y="3421560"/>
            <a:ext cx="2412830" cy="489242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913" y="2224982"/>
            <a:ext cx="1263107" cy="1263107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589" y="3994459"/>
            <a:ext cx="2274923" cy="12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9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613115" y="5542573"/>
            <a:ext cx="101344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Десятки полученных патентов и свидетельств, позволили компании НПО «ЭРГА» стать центром научных компетенций и признанным лидером в освоении инновационных технологий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115" y="417331"/>
            <a:ext cx="7380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ПОДТВЕРЖДАЕМ ВЫСОКИЙ УРОВЕНЬ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76256" y="892851"/>
            <a:ext cx="6957598" cy="0"/>
          </a:xfrm>
          <a:prstGeom prst="line">
            <a:avLst/>
          </a:prstGeom>
          <a:ln w="25400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620836" y="5478147"/>
            <a:ext cx="107200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795" y="1195347"/>
            <a:ext cx="2349909" cy="3325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0572" y="1195347"/>
            <a:ext cx="2346475" cy="3318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880" y="1803270"/>
            <a:ext cx="2347698" cy="33183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268" y="1803270"/>
            <a:ext cx="2346475" cy="3318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5857" y="1767520"/>
            <a:ext cx="2398284" cy="33898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987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8815" y="257290"/>
            <a:ext cx="83911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200" b="1" dirty="0" smtClean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УЧАСТВУЕМ В РОССИЙСКИХ И МЕЖДУНАРОДНЫХ ВЫСТАВКАХ, КОНФЕРЕНЦИЯХ</a:t>
            </a:r>
            <a:endParaRPr lang="ru-RU" sz="22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46777" y="1044922"/>
            <a:ext cx="8743794" cy="0"/>
          </a:xfrm>
          <a:prstGeom prst="line">
            <a:avLst/>
          </a:prstGeom>
          <a:ln w="25400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867" y="4018261"/>
            <a:ext cx="3025104" cy="20162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868" y="1860656"/>
            <a:ext cx="3025104" cy="20536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45" y="1355396"/>
            <a:ext cx="3486283" cy="25589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1762" y="1909476"/>
            <a:ext cx="3015762" cy="200485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546" y="4018261"/>
            <a:ext cx="3007278" cy="20052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762" y="4018261"/>
            <a:ext cx="4053757" cy="250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557695" y="5276876"/>
            <a:ext cx="91120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Приобретая оборудование, вы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получаете сервисную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поддержку на всех этапах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115" y="417331"/>
            <a:ext cx="49248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rgbClr val="0017E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СЕРВИСНАЯ ПОДДЕРЖКА</a:t>
            </a:r>
            <a:endParaRPr lang="ru-RU" sz="2400" b="1" dirty="0">
              <a:solidFill>
                <a:srgbClr val="0017E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90111" y="920561"/>
            <a:ext cx="4713161" cy="0"/>
          </a:xfrm>
          <a:prstGeom prst="line">
            <a:avLst/>
          </a:prstGeom>
          <a:ln w="28575">
            <a:solidFill>
              <a:srgbClr val="F008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876351" y="5930308"/>
            <a:ext cx="2530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Сервисные услуги</a:t>
            </a:r>
            <a:endParaRPr lang="ru-RU" sz="1400" b="0" i="0" dirty="0">
              <a:solidFill>
                <a:srgbClr val="080808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71570" y="5805664"/>
            <a:ext cx="3722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Обучение обслуживающего персонала</a:t>
            </a:r>
            <a:endParaRPr lang="ru-RU" sz="1400" dirty="0">
              <a:solidFill>
                <a:srgbClr val="08080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711115" y="5930308"/>
            <a:ext cx="29689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8080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Ремонт оборудования</a:t>
            </a:r>
            <a:endParaRPr lang="ru-RU" sz="1400" dirty="0">
              <a:solidFill>
                <a:srgbClr val="08080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836" y="6016676"/>
            <a:ext cx="178308" cy="19659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9783" y="6016676"/>
            <a:ext cx="178308" cy="1965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2807" y="6016676"/>
            <a:ext cx="178308" cy="196596"/>
          </a:xfrm>
          <a:prstGeom prst="rect">
            <a:avLst/>
          </a:prstGeom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620836" y="5713674"/>
            <a:ext cx="107200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388090" y="1478846"/>
            <a:ext cx="2635478" cy="332509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226417" y="1478846"/>
            <a:ext cx="2635478" cy="3325091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9064744" y="1478846"/>
            <a:ext cx="2635478" cy="332509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49763" y="1478846"/>
            <a:ext cx="2635478" cy="3325091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9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73" y="306844"/>
            <a:ext cx="994115" cy="69955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88035" y="3781383"/>
            <a:ext cx="152150" cy="167755"/>
          </a:xfrm>
          <a:prstGeom prst="rect">
            <a:avLst/>
          </a:prstGeom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770568" y="3327657"/>
            <a:ext cx="10720007" cy="0"/>
          </a:xfrm>
          <a:prstGeom prst="line">
            <a:avLst/>
          </a:prstGeom>
          <a:ln w="20320">
            <a:solidFill>
              <a:srgbClr val="0017E6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7"/>
          <p:cNvSpPr>
            <a:spLocks noChangeArrowheads="1"/>
          </p:cNvSpPr>
          <p:nvPr/>
        </p:nvSpPr>
        <p:spPr bwMode="auto">
          <a:xfrm>
            <a:off x="799144" y="1990977"/>
            <a:ext cx="778536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tabLst>
                <a:tab pos="342900" algn="l"/>
              </a:tabLst>
            </a:pPr>
            <a:r>
              <a:rPr lang="ru-RU" dirty="0" smtClean="0">
                <a:latin typeface="Verdana" pitchFamily="34" charset="0"/>
              </a:rPr>
              <a:t>Адрес</a:t>
            </a:r>
            <a:r>
              <a:rPr lang="ru-RU" dirty="0">
                <a:latin typeface="Verdana" pitchFamily="34" charset="0"/>
              </a:rPr>
              <a:t>: 248018, Россия, г. Калуга, </a:t>
            </a:r>
            <a:r>
              <a:rPr lang="ru-RU" dirty="0" smtClean="0">
                <a:latin typeface="Verdana" pitchFamily="34" charset="0"/>
              </a:rPr>
              <a:t>ул</a:t>
            </a:r>
            <a:r>
              <a:rPr lang="ru-RU" dirty="0">
                <a:latin typeface="Verdana" pitchFamily="34" charset="0"/>
              </a:rPr>
              <a:t>. Хрустальная, 22</a:t>
            </a:r>
          </a:p>
          <a:p>
            <a:pPr>
              <a:tabLst>
                <a:tab pos="342900" algn="l"/>
              </a:tabLst>
            </a:pPr>
            <a:r>
              <a:rPr lang="ru-RU" dirty="0">
                <a:latin typeface="Verdana" pitchFamily="34" charset="0"/>
              </a:rPr>
              <a:t>Телефон:+7 (4842) 92-21-99, 54-30-08</a:t>
            </a:r>
          </a:p>
          <a:p>
            <a:pPr>
              <a:tabLst>
                <a:tab pos="342900" algn="l"/>
              </a:tabLst>
            </a:pPr>
            <a:r>
              <a:rPr lang="ru-RU" b="1" dirty="0" smtClean="0">
                <a:solidFill>
                  <a:srgbClr val="032BC9"/>
                </a:solidFill>
                <a:latin typeface="Verdana" pitchFamily="34" charset="0"/>
              </a:rPr>
              <a:t>INFO@ERGA.RU, WWW.ERGA.RU</a:t>
            </a:r>
            <a:endParaRPr lang="ru-RU" b="1" dirty="0">
              <a:solidFill>
                <a:srgbClr val="032BC9"/>
              </a:solidFill>
              <a:latin typeface="Verdana" pitchFamily="34" charset="0"/>
            </a:endParaRPr>
          </a:p>
        </p:txBody>
      </p:sp>
      <p:sp>
        <p:nvSpPr>
          <p:cNvPr id="22" name="Прямоугольник 2"/>
          <p:cNvSpPr>
            <a:spLocks noChangeArrowheads="1"/>
          </p:cNvSpPr>
          <p:nvPr/>
        </p:nvSpPr>
        <p:spPr bwMode="auto">
          <a:xfrm>
            <a:off x="8308712" y="3654913"/>
            <a:ext cx="284260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tabLst>
                <a:tab pos="342900" algn="l"/>
              </a:tabLst>
            </a:pPr>
            <a:r>
              <a:rPr lang="ru-RU" sz="1400" b="1" dirty="0">
                <a:solidFill>
                  <a:srgbClr val="032BC9"/>
                </a:solidFill>
                <a:latin typeface="Verdana" pitchFamily="34" charset="0"/>
              </a:rPr>
              <a:t>“ЭРГА УРАЛ</a:t>
            </a:r>
            <a:r>
              <a:rPr lang="ru-RU" sz="1400" b="1" dirty="0" smtClean="0">
                <a:solidFill>
                  <a:srgbClr val="032BC9"/>
                </a:solidFill>
                <a:latin typeface="Verdana" pitchFamily="34" charset="0"/>
              </a:rPr>
              <a:t>”</a:t>
            </a:r>
          </a:p>
          <a:p>
            <a:pPr>
              <a:tabLst>
                <a:tab pos="342900" algn="l"/>
              </a:tabLst>
            </a:pPr>
            <a:r>
              <a:rPr lang="ru-RU" sz="1400" dirty="0" smtClean="0">
                <a:latin typeface="Verdana" pitchFamily="34" charset="0"/>
              </a:rPr>
              <a:t>г</a:t>
            </a:r>
            <a:r>
              <a:rPr lang="ru-RU" sz="1400" dirty="0">
                <a:latin typeface="Verdana" pitchFamily="34" charset="0"/>
              </a:rPr>
              <a:t>. Оренбург</a:t>
            </a:r>
          </a:p>
          <a:p>
            <a:pPr>
              <a:tabLst>
                <a:tab pos="342900" algn="l"/>
              </a:tabLst>
            </a:pPr>
            <a:r>
              <a:rPr lang="ru-RU" sz="1400" dirty="0" smtClean="0">
                <a:latin typeface="Verdana" pitchFamily="34" charset="0"/>
              </a:rPr>
              <a:t>+</a:t>
            </a:r>
            <a:r>
              <a:rPr lang="ru-RU" sz="1400" dirty="0">
                <a:latin typeface="Verdana" pitchFamily="34" charset="0"/>
              </a:rPr>
              <a:t>7(3532) 57-21-30</a:t>
            </a:r>
          </a:p>
          <a:p>
            <a:pPr>
              <a:tabLst>
                <a:tab pos="342900" algn="l"/>
              </a:tabLst>
            </a:pPr>
            <a:r>
              <a:rPr lang="en-US" sz="1400" dirty="0" smtClean="0">
                <a:latin typeface="Verdana" pitchFamily="34" charset="0"/>
              </a:rPr>
              <a:t>erga-ural@erga.ru</a:t>
            </a:r>
            <a:endParaRPr lang="ru-RU" sz="1400" dirty="0">
              <a:latin typeface="Verdana" pitchFamily="34" charset="0"/>
            </a:endParaRPr>
          </a:p>
        </p:txBody>
      </p:sp>
      <p:sp>
        <p:nvSpPr>
          <p:cNvPr id="23" name="Прямоугольник 13"/>
          <p:cNvSpPr>
            <a:spLocks noChangeArrowheads="1"/>
          </p:cNvSpPr>
          <p:nvPr/>
        </p:nvSpPr>
        <p:spPr bwMode="auto">
          <a:xfrm>
            <a:off x="1409364" y="3654913"/>
            <a:ext cx="230425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tabLst>
                <a:tab pos="342900" algn="l"/>
              </a:tabLst>
            </a:pPr>
            <a:r>
              <a:rPr lang="ru-RU" sz="1400" b="1" dirty="0">
                <a:solidFill>
                  <a:srgbClr val="032BC9"/>
                </a:solidFill>
                <a:latin typeface="Verdana" pitchFamily="34" charset="0"/>
              </a:rPr>
              <a:t>“ЭРГА СИБИРЬ</a:t>
            </a:r>
            <a:r>
              <a:rPr lang="ru-RU" sz="1400" b="1" dirty="0" smtClean="0">
                <a:solidFill>
                  <a:srgbClr val="032BC9"/>
                </a:solidFill>
                <a:latin typeface="Verdana" pitchFamily="34" charset="0"/>
              </a:rPr>
              <a:t>”</a:t>
            </a:r>
            <a:r>
              <a:rPr lang="ru-RU" sz="1400" dirty="0">
                <a:solidFill>
                  <a:srgbClr val="032BC9"/>
                </a:solidFill>
                <a:latin typeface="Verdana" pitchFamily="34" charset="0"/>
              </a:rPr>
              <a:t> </a:t>
            </a:r>
            <a:r>
              <a:rPr lang="ru-RU" sz="1400" dirty="0" smtClean="0">
                <a:solidFill>
                  <a:srgbClr val="032BC9"/>
                </a:solidFill>
                <a:latin typeface="Verdana" pitchFamily="34" charset="0"/>
              </a:rPr>
              <a:t>    </a:t>
            </a:r>
            <a:r>
              <a:rPr lang="ru-RU" sz="1400" b="1" dirty="0" smtClean="0">
                <a:solidFill>
                  <a:srgbClr val="032BC9"/>
                </a:solidFill>
                <a:latin typeface="Verdana" pitchFamily="34" charset="0"/>
              </a:rPr>
              <a:t> </a:t>
            </a:r>
            <a:r>
              <a:rPr lang="ru-RU" sz="1400" dirty="0">
                <a:latin typeface="Verdana" pitchFamily="34" charset="0"/>
              </a:rPr>
              <a:t>г. Новосибирск</a:t>
            </a:r>
          </a:p>
          <a:p>
            <a:pPr>
              <a:tabLst>
                <a:tab pos="342900" algn="l"/>
              </a:tabLst>
            </a:pPr>
            <a:r>
              <a:rPr lang="ru-RU" sz="1400" dirty="0" smtClean="0">
                <a:latin typeface="Verdana" pitchFamily="34" charset="0"/>
              </a:rPr>
              <a:t>+</a:t>
            </a:r>
            <a:r>
              <a:rPr lang="ru-RU" sz="1400" dirty="0">
                <a:latin typeface="Verdana" pitchFamily="34" charset="0"/>
              </a:rPr>
              <a:t>7(383) 36-38-789</a:t>
            </a:r>
          </a:p>
          <a:p>
            <a:pPr>
              <a:tabLst>
                <a:tab pos="342900" algn="l"/>
              </a:tabLst>
            </a:pPr>
            <a:r>
              <a:rPr lang="en-US" sz="1400" dirty="0" smtClean="0">
                <a:latin typeface="Verdana" pitchFamily="34" charset="0"/>
              </a:rPr>
              <a:t>sibir@erga.ru</a:t>
            </a:r>
            <a:endParaRPr lang="ru-RU" sz="1400" dirty="0">
              <a:latin typeface="Verdana" pitchFamily="34" charset="0"/>
            </a:endParaRPr>
          </a:p>
        </p:txBody>
      </p:sp>
      <p:sp>
        <p:nvSpPr>
          <p:cNvPr id="24" name="Прямоугольник 14"/>
          <p:cNvSpPr>
            <a:spLocks noChangeArrowheads="1"/>
          </p:cNvSpPr>
          <p:nvPr/>
        </p:nvSpPr>
        <p:spPr bwMode="auto">
          <a:xfrm>
            <a:off x="4528841" y="3654913"/>
            <a:ext cx="31075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tabLst>
                <a:tab pos="342900" algn="l"/>
              </a:tabLst>
            </a:pPr>
            <a:r>
              <a:rPr lang="ru-RU" sz="1400" b="1" dirty="0">
                <a:solidFill>
                  <a:srgbClr val="032BC9"/>
                </a:solidFill>
                <a:latin typeface="Verdana" pitchFamily="34" charset="0"/>
              </a:rPr>
              <a:t>“ЭРГА КАЗАХСТАН</a:t>
            </a:r>
            <a:r>
              <a:rPr lang="ru-RU" sz="1400" b="1" dirty="0" smtClean="0">
                <a:solidFill>
                  <a:srgbClr val="032BC9"/>
                </a:solidFill>
                <a:latin typeface="Verdana" pitchFamily="34" charset="0"/>
              </a:rPr>
              <a:t>”</a:t>
            </a:r>
          </a:p>
          <a:p>
            <a:pPr>
              <a:tabLst>
                <a:tab pos="342900" algn="l"/>
              </a:tabLst>
            </a:pPr>
            <a:r>
              <a:rPr lang="ru-RU" sz="1400" dirty="0" smtClean="0">
                <a:latin typeface="Verdana" pitchFamily="34" charset="0"/>
              </a:rPr>
              <a:t>г</a:t>
            </a:r>
            <a:r>
              <a:rPr lang="ru-RU" sz="1400" dirty="0">
                <a:latin typeface="Verdana" pitchFamily="34" charset="0"/>
              </a:rPr>
              <a:t>. Караганда</a:t>
            </a:r>
          </a:p>
          <a:p>
            <a:pPr>
              <a:tabLst>
                <a:tab pos="342900" algn="l"/>
              </a:tabLst>
            </a:pPr>
            <a:r>
              <a:rPr lang="ru-RU" sz="1400" dirty="0" smtClean="0">
                <a:latin typeface="Verdana" pitchFamily="34" charset="0"/>
              </a:rPr>
              <a:t>+</a:t>
            </a:r>
            <a:r>
              <a:rPr lang="ru-RU" sz="1400" dirty="0">
                <a:latin typeface="Verdana" pitchFamily="34" charset="0"/>
              </a:rPr>
              <a:t>7(7212) 33-04-96</a:t>
            </a:r>
          </a:p>
          <a:p>
            <a:pPr>
              <a:tabLst>
                <a:tab pos="342900" algn="l"/>
              </a:tabLst>
            </a:pPr>
            <a:r>
              <a:rPr lang="en-US" sz="1400" dirty="0" err="1" smtClean="0">
                <a:latin typeface="Verdana" pitchFamily="34" charset="0"/>
              </a:rPr>
              <a:t>erga</a:t>
            </a:r>
            <a:r>
              <a:rPr lang="ru-RU" sz="1400" dirty="0">
                <a:latin typeface="Verdana" pitchFamily="34" charset="0"/>
              </a:rPr>
              <a:t>-</a:t>
            </a:r>
            <a:r>
              <a:rPr lang="en-US" sz="1400" dirty="0">
                <a:latin typeface="Verdana" pitchFamily="34" charset="0"/>
              </a:rPr>
              <a:t>kazakhstan@inbox.ru</a:t>
            </a:r>
            <a:endParaRPr lang="ru-RU" sz="1400" dirty="0"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83725" y="1045965"/>
            <a:ext cx="57737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32BC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НАУЧНО-ПРОИЗВОДСТВЕННОЕ</a:t>
            </a:r>
          </a:p>
          <a:p>
            <a:r>
              <a:rPr lang="ru-RU" b="1" dirty="0" smtClean="0">
                <a:solidFill>
                  <a:srgbClr val="032BC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ОБЪЕДИНЕНИЕ «ЭРГА»</a:t>
            </a:r>
            <a:endParaRPr lang="ru-RU" dirty="0">
              <a:solidFill>
                <a:srgbClr val="032BC9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82208" y="3781383"/>
            <a:ext cx="152150" cy="16775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1439" y="3781383"/>
            <a:ext cx="152150" cy="167755"/>
          </a:xfrm>
          <a:prstGeom prst="rect">
            <a:avLst/>
          </a:prstGeom>
        </p:spPr>
      </p:pic>
      <p:pic>
        <p:nvPicPr>
          <p:cNvPr id="2" name="Рисунок 1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66" y="5397305"/>
            <a:ext cx="682753" cy="682753"/>
          </a:xfrm>
          <a:prstGeom prst="rect">
            <a:avLst/>
          </a:prstGeom>
        </p:spPr>
      </p:pic>
      <p:pic>
        <p:nvPicPr>
          <p:cNvPr id="3" name="Рисунок 2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368" y="5397305"/>
            <a:ext cx="682753" cy="682753"/>
          </a:xfrm>
          <a:prstGeom prst="rect">
            <a:avLst/>
          </a:prstGeom>
        </p:spPr>
      </p:pic>
      <p:pic>
        <p:nvPicPr>
          <p:cNvPr id="6" name="Рисунок 5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070" y="5398829"/>
            <a:ext cx="682753" cy="679705"/>
          </a:xfrm>
          <a:prstGeom prst="rect">
            <a:avLst/>
          </a:prstGeom>
        </p:spPr>
      </p:pic>
      <p:pic>
        <p:nvPicPr>
          <p:cNvPr id="10" name="Рисунок 9">
            <a:hlinkClick r:id="rId10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772" y="5397305"/>
            <a:ext cx="682753" cy="682753"/>
          </a:xfrm>
          <a:prstGeom prst="rect">
            <a:avLst/>
          </a:prstGeom>
        </p:spPr>
      </p:pic>
      <p:pic>
        <p:nvPicPr>
          <p:cNvPr id="11" name="Рисунок 10">
            <a:hlinkClick r:id="rId12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474" y="5397305"/>
            <a:ext cx="679705" cy="682753"/>
          </a:xfrm>
          <a:prstGeom prst="rect">
            <a:avLst/>
          </a:prstGeom>
        </p:spPr>
      </p:pic>
      <p:pic>
        <p:nvPicPr>
          <p:cNvPr id="12" name="Рисунок 11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128" y="5397305"/>
            <a:ext cx="682753" cy="68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8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2530</TotalTime>
  <Words>1369</Words>
  <Application>Microsoft Office PowerPoint</Application>
  <PresentationFormat>Широкоэкранный</PresentationFormat>
  <Paragraphs>267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Никитина Анастасия В.</dc:creator>
  <cp:lastModifiedBy>Никитина Анастасия В.</cp:lastModifiedBy>
  <cp:revision>154</cp:revision>
  <dcterms:created xsi:type="dcterms:W3CDTF">2021-02-09T06:35:09Z</dcterms:created>
  <dcterms:modified xsi:type="dcterms:W3CDTF">2021-11-22T09:57:20Z</dcterms:modified>
</cp:coreProperties>
</file>